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699" r:id="rId3"/>
  </p:sldMasterIdLst>
  <p:notesMasterIdLst>
    <p:notesMasterId r:id="rId37"/>
  </p:notesMasterIdLst>
  <p:sldIdLst>
    <p:sldId id="259" r:id="rId4"/>
    <p:sldId id="278" r:id="rId5"/>
    <p:sldId id="276" r:id="rId6"/>
    <p:sldId id="270" r:id="rId7"/>
    <p:sldId id="260" r:id="rId8"/>
    <p:sldId id="271" r:id="rId9"/>
    <p:sldId id="272" r:id="rId10"/>
    <p:sldId id="262" r:id="rId11"/>
    <p:sldId id="269" r:id="rId12"/>
    <p:sldId id="274" r:id="rId13"/>
    <p:sldId id="297" r:id="rId14"/>
    <p:sldId id="273" r:id="rId15"/>
    <p:sldId id="281" r:id="rId16"/>
    <p:sldId id="265" r:id="rId17"/>
    <p:sldId id="284" r:id="rId18"/>
    <p:sldId id="294" r:id="rId19"/>
    <p:sldId id="300" r:id="rId20"/>
    <p:sldId id="303" r:id="rId21"/>
    <p:sldId id="302" r:id="rId22"/>
    <p:sldId id="304" r:id="rId23"/>
    <p:sldId id="305" r:id="rId24"/>
    <p:sldId id="315" r:id="rId25"/>
    <p:sldId id="316" r:id="rId26"/>
    <p:sldId id="298" r:id="rId27"/>
    <p:sldId id="306" r:id="rId28"/>
    <p:sldId id="311" r:id="rId29"/>
    <p:sldId id="308" r:id="rId30"/>
    <p:sldId id="310" r:id="rId31"/>
    <p:sldId id="313" r:id="rId32"/>
    <p:sldId id="314" r:id="rId33"/>
    <p:sldId id="317" r:id="rId34"/>
    <p:sldId id="318" r:id="rId35"/>
    <p:sldId id="258" r:id="rId3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5oHSlbCr3jGjjj9eG1/aw==" hashData="/bmr/q/+SWiRERxwfSPC0l8CDg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8EA"/>
    <a:srgbClr val="FF99CC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0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74A07-8468-44E7-A564-F7ED10A360DC}" type="datetimeFigureOut">
              <a:rPr lang="id-ID" smtClean="0"/>
              <a:t>01/10/2025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337D3-B4B0-4DE1-ACD6-2348EECE1C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644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A1671F7-65AA-409F-BF42-9D60858E6079}" type="slidenum">
              <a:rPr lang="en-US">
                <a:solidFill>
                  <a:prstClr val="black"/>
                </a:solidFill>
              </a:rPr>
              <a:pPr eaLnBrk="1" hangingPunct="1"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26543-236D-41F8-8463-C89308EDC682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77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E8A3-4272-4025-BF02-DB7D569C29F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8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40ACC-0CCA-48BB-9C8D-5DFDECE72C7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36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654A6-2672-477C-8B70-E854F1AF98C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9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5984-8E03-4372-B636-83FF12AFCEE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94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2243E-BE90-4F4B-B870-96DBF1FFCEE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14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F13AF-0AB7-41A2-96DD-E3678C87B17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28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0BABC-D051-440C-A861-6E546A0055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06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0525D-0D3B-4BCE-8C5F-6CB854FA6D1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84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9DD61-2E61-47B4-93FC-825ADA7DBD0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15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A4DEB-855D-4279-8A8A-D409708DBD8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6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961E-8517-4417-B948-316CF698377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63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22497-E6CD-4A18-AD44-79AD2F0A784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27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DB650-BDC6-4D85-8C87-B07C6D14CA0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37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20C45CF-F70F-4173-BCD2-824889971EC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87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D73C2-F175-4FD0-A3CE-C1E61C9C03D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35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87810-2717-47AB-AF04-6D56FDFB527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58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03932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fr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A1D27-6D11-4359-9ABB-A4ECD59A8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02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26795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78220"/>
            <a:ext cx="9144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: Shape 5"/>
          <p:cNvSpPr/>
          <p:nvPr userDrawn="1"/>
        </p:nvSpPr>
        <p:spPr>
          <a:xfrm rot="3273252" flipH="1">
            <a:off x="-340270" y="358298"/>
            <a:ext cx="1754569" cy="397640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109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48D6-F7C6-4FC0-B8EE-D66F4E67807B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43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7172-9BF5-4033-91AE-F5EF9453CE5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2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BC2BB-28FF-4F70-A00C-0280115C218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2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98E6-D003-43F8-B08E-6000E5F12C1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5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06027-CB89-4D81-B4CD-74CA31F2672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5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86CA-B1FA-4AF6-BB7E-687A607FDFF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2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CA041-6777-4F6A-845C-240FCD146A8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4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FF57C9-FB9D-470C-8C8A-7045FA69EE5C}" type="slidenum">
              <a:rPr lang="en-U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662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7D4E19-2F2F-435C-9088-975C5A5E3D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21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16" r:id="rId12"/>
    <p:sldLayoutId id="2147483717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Word_97_-_2003_Document2.doc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371600"/>
            <a:ext cx="8686800" cy="1337320"/>
          </a:xfrm>
          <a:extLst/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en-US" sz="4000" dirty="0">
                <a:latin typeface="Gill Sans Ultra Bold Condensed" pitchFamily="34" charset="0"/>
              </a:rPr>
              <a:t>TEORI </a:t>
            </a:r>
            <a:r>
              <a:rPr lang="en-US" sz="4000" dirty="0" smtClean="0">
                <a:latin typeface="Gill Sans Ultra Bold Condensed" pitchFamily="34" charset="0"/>
              </a:rPr>
              <a:t>PERMINTAAN</a:t>
            </a:r>
            <a:r>
              <a:rPr lang="id-ID" sz="4000" dirty="0" smtClean="0">
                <a:latin typeface="Gill Sans Ultra Bold Condensed" pitchFamily="34" charset="0"/>
              </a:rPr>
              <a:t>, </a:t>
            </a:r>
            <a:r>
              <a:rPr lang="en-US" sz="4000" dirty="0" smtClean="0">
                <a:latin typeface="Gill Sans Ultra Bold Condensed" pitchFamily="34" charset="0"/>
              </a:rPr>
              <a:t>PENAWARAN</a:t>
            </a:r>
            <a:r>
              <a:rPr lang="id-ID" sz="4000" dirty="0" smtClean="0">
                <a:latin typeface="Gill Sans Ultra Bold Condensed" pitchFamily="34" charset="0"/>
              </a:rPr>
              <a:t/>
            </a:r>
            <a:br>
              <a:rPr lang="id-ID" sz="4000" dirty="0" smtClean="0">
                <a:latin typeface="Gill Sans Ultra Bold Condensed" pitchFamily="34" charset="0"/>
              </a:rPr>
            </a:br>
            <a:r>
              <a:rPr lang="en-US" sz="4000" dirty="0" smtClean="0">
                <a:latin typeface="Gill Sans Ultra Bold Condensed" pitchFamily="34" charset="0"/>
              </a:rPr>
              <a:t>DAN</a:t>
            </a:r>
            <a:r>
              <a:rPr lang="id-ID" sz="4000" dirty="0" smtClean="0">
                <a:latin typeface="Gill Sans Ultra Bold Condensed" pitchFamily="34" charset="0"/>
              </a:rPr>
              <a:t> KESEIMBANGAN PASAR</a:t>
            </a:r>
            <a:endParaRPr lang="en-US" sz="4000" dirty="0" smtClean="0">
              <a:latin typeface="Lucida Console" pitchFamily="49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381375"/>
            <a:ext cx="3048000" cy="657225"/>
          </a:xfrm>
        </p:spPr>
        <p:txBody>
          <a:bodyPr>
            <a:normAutofit/>
          </a:bodyPr>
          <a:lstStyle/>
          <a:p>
            <a:pPr marR="0" algn="ctr" eaLnBrk="1" hangingPunct="1"/>
            <a:r>
              <a:rPr lang="en-US" b="1" dirty="0" smtClean="0"/>
              <a:t> ( </a:t>
            </a:r>
            <a:r>
              <a:rPr lang="en-US" b="1" dirty="0" err="1" smtClean="0">
                <a:latin typeface="Arial Rounded MT Bold" pitchFamily="34" charset="0"/>
              </a:rPr>
              <a:t>Pertemuan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id-ID" b="1" dirty="0" smtClean="0">
                <a:latin typeface="Arial Rounded MT Bold" pitchFamily="34" charset="0"/>
              </a:rPr>
              <a:t>2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smtClean="0"/>
              <a:t>)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683568" y="5029200"/>
            <a:ext cx="318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n-NO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By : BIDA SARI,  SP, MSi</a:t>
            </a:r>
            <a:endParaRPr lang="en-US" dirty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3581400"/>
            <a:ext cx="134778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33" y="3717032"/>
            <a:ext cx="3939331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8" y="81345"/>
            <a:ext cx="709576" cy="62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822604" y="210758"/>
            <a:ext cx="7206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UNIVERSITAS PERSADA INDONESIA Y.A.I </a:t>
            </a:r>
            <a:r>
              <a:rPr lang="id-ID" b="1" dirty="0" smtClean="0">
                <a:solidFill>
                  <a:prstClr val="white"/>
                </a:solidFill>
              </a:rPr>
              <a:t> </a:t>
            </a:r>
            <a:r>
              <a:rPr lang="en-US" b="1" dirty="0" smtClean="0">
                <a:solidFill>
                  <a:prstClr val="white"/>
                </a:solidFill>
              </a:rPr>
              <a:t>JAKARTA</a:t>
            </a:r>
            <a:endParaRPr lang="id-ID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3284984"/>
            <a:ext cx="2333997" cy="224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6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4" y="2708920"/>
            <a:ext cx="5868129" cy="38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718274" y="6407795"/>
            <a:ext cx="869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sv-SE" sz="1200" dirty="0"/>
              <a:t>BARANG</a:t>
            </a:r>
            <a:r>
              <a:rPr lang="en-GB" sz="1200" dirty="0"/>
              <a:t>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99592" y="451520"/>
            <a:ext cx="72008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  <a:cs typeface="Times New Roman" pitchFamily="18" charset="0"/>
              </a:rPr>
              <a:t>Contoh Tabel dan </a:t>
            </a:r>
            <a:r>
              <a:rPr lang="en-GB" sz="2400" b="1" dirty="0" err="1" smtClean="0">
                <a:solidFill>
                  <a:schemeClr val="bg1"/>
                </a:solidFill>
                <a:cs typeface="Times New Roman" pitchFamily="18" charset="0"/>
              </a:rPr>
              <a:t>Kurva</a:t>
            </a:r>
            <a:r>
              <a:rPr lang="en-GB" sz="24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cs typeface="Times New Roman" pitchFamily="18" charset="0"/>
              </a:rPr>
              <a:t>Permintaan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54063" y="1052736"/>
            <a:ext cx="72024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1600" dirty="0" err="1"/>
              <a:t>Tabel</a:t>
            </a:r>
            <a:r>
              <a:rPr lang="en-GB" sz="1600" dirty="0"/>
              <a:t>		</a:t>
            </a:r>
            <a:r>
              <a:rPr lang="en-GB" sz="1600" dirty="0" err="1"/>
              <a:t>Harga</a:t>
            </a:r>
            <a:r>
              <a:rPr lang="en-GB" sz="1600" dirty="0"/>
              <a:t>			</a:t>
            </a:r>
            <a:r>
              <a:rPr lang="en-GB" sz="1600" dirty="0" err="1"/>
              <a:t>Jumlah</a:t>
            </a:r>
            <a:r>
              <a:rPr lang="en-GB" sz="1600" dirty="0"/>
              <a:t> yang </a:t>
            </a:r>
            <a:r>
              <a:rPr lang="id-ID" sz="1600" dirty="0" err="1" smtClean="0"/>
              <a:t>d</a:t>
            </a:r>
            <a:r>
              <a:rPr lang="en-GB" sz="1600" dirty="0" err="1" smtClean="0"/>
              <a:t>iminta</a:t>
            </a:r>
            <a:endParaRPr lang="en-GB" sz="1600" dirty="0"/>
          </a:p>
          <a:p>
            <a:r>
              <a:rPr lang="en-GB" sz="1600" dirty="0"/>
              <a:t>A	               </a:t>
            </a:r>
            <a:r>
              <a:rPr lang="id-ID" sz="1600" dirty="0" smtClean="0"/>
              <a:t>  </a:t>
            </a:r>
            <a:r>
              <a:rPr lang="en-GB" sz="1600" dirty="0" smtClean="0"/>
              <a:t> </a:t>
            </a:r>
            <a:r>
              <a:rPr lang="en-GB" sz="1600" dirty="0" err="1"/>
              <a:t>Rp</a:t>
            </a:r>
            <a:r>
              <a:rPr lang="en-GB" sz="1600" dirty="0"/>
              <a:t>.  500,00		                </a:t>
            </a:r>
            <a:r>
              <a:rPr lang="id-ID" sz="1600" dirty="0" smtClean="0"/>
              <a:t>  </a:t>
            </a:r>
            <a:r>
              <a:rPr lang="en-GB" sz="1600" dirty="0" smtClean="0"/>
              <a:t> </a:t>
            </a:r>
            <a:r>
              <a:rPr lang="en-GB" sz="1600" dirty="0"/>
              <a:t>9</a:t>
            </a:r>
          </a:p>
          <a:p>
            <a:r>
              <a:rPr lang="en-GB" sz="1600" dirty="0"/>
              <a:t>B		</a:t>
            </a:r>
            <a:r>
              <a:rPr lang="en-GB" sz="1600" dirty="0" err="1"/>
              <a:t>Rp</a:t>
            </a:r>
            <a:r>
              <a:rPr lang="en-GB" sz="1600" dirty="0"/>
              <a:t>.  400,00			10</a:t>
            </a:r>
          </a:p>
          <a:p>
            <a:r>
              <a:rPr lang="en-GB" sz="1600" dirty="0"/>
              <a:t>C		</a:t>
            </a:r>
            <a:r>
              <a:rPr lang="en-GB" sz="1600" dirty="0" err="1"/>
              <a:t>Rp</a:t>
            </a:r>
            <a:r>
              <a:rPr lang="en-GB" sz="1600" dirty="0"/>
              <a:t>.  300,00			12</a:t>
            </a:r>
          </a:p>
          <a:p>
            <a:r>
              <a:rPr lang="en-GB" sz="1600" dirty="0"/>
              <a:t>D		</a:t>
            </a:r>
            <a:r>
              <a:rPr lang="en-GB" sz="1600" dirty="0" err="1"/>
              <a:t>Rp</a:t>
            </a:r>
            <a:r>
              <a:rPr lang="en-GB" sz="1600" dirty="0"/>
              <a:t>.  200,00			15</a:t>
            </a:r>
          </a:p>
          <a:p>
            <a:r>
              <a:rPr lang="en-GB" sz="1600" dirty="0"/>
              <a:t>E		</a:t>
            </a:r>
            <a:r>
              <a:rPr lang="en-GB" sz="1600" dirty="0" err="1"/>
              <a:t>Rp</a:t>
            </a:r>
            <a:r>
              <a:rPr lang="en-GB" sz="1600" dirty="0"/>
              <a:t>.  100,00			20</a:t>
            </a:r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 flipH="1">
            <a:off x="4355306" y="4581128"/>
            <a:ext cx="108079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80112" y="4293096"/>
            <a:ext cx="279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 sz="2400" b="1" dirty="0" err="1">
                <a:cs typeface="Times New Roman" pitchFamily="18" charset="0"/>
              </a:rPr>
              <a:t>Kurva</a:t>
            </a:r>
            <a:r>
              <a:rPr lang="en-GB" sz="2400" b="1" dirty="0">
                <a:cs typeface="Times New Roman" pitchFamily="18" charset="0"/>
              </a:rPr>
              <a:t> </a:t>
            </a:r>
            <a:r>
              <a:rPr lang="en-GB" sz="2400" b="1" dirty="0" err="1">
                <a:cs typeface="Times New Roman" pitchFamily="18" charset="0"/>
              </a:rPr>
              <a:t>Permintaan</a:t>
            </a:r>
            <a:endParaRPr lang="en-GB" sz="24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30" y="1556792"/>
            <a:ext cx="856895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Contoh</a:t>
            </a:r>
            <a:r>
              <a:rPr lang="id-ID" sz="2400" dirty="0"/>
              <a:t>	:	</a:t>
            </a:r>
            <a:endParaRPr lang="id-ID" sz="2400" dirty="0" smtClean="0"/>
          </a:p>
          <a:p>
            <a:r>
              <a:rPr lang="id-ID" sz="2400" dirty="0" smtClean="0"/>
              <a:t>Diketahui </a:t>
            </a:r>
            <a:r>
              <a:rPr lang="id-ID" sz="2400" dirty="0" smtClean="0"/>
              <a:t>fungsi</a:t>
            </a:r>
            <a:r>
              <a:rPr lang="id-ID" sz="2400" dirty="0"/>
              <a:t> </a:t>
            </a:r>
            <a:r>
              <a:rPr lang="id-ID" sz="2400" dirty="0" smtClean="0"/>
              <a:t>permintaan terhadap sepatu di Pasar Baru sebagai berikut :  	</a:t>
            </a:r>
            <a:r>
              <a:rPr lang="id-ID" sz="2400" b="1" dirty="0" smtClean="0"/>
              <a:t>Qd = </a:t>
            </a:r>
            <a:r>
              <a:rPr lang="id-ID" sz="2400" b="1" dirty="0"/>
              <a:t>100 - 2 </a:t>
            </a:r>
            <a:r>
              <a:rPr lang="id-ID" sz="2400" b="1" dirty="0" smtClean="0"/>
              <a:t>P     Q= f(P) </a:t>
            </a:r>
            <a:r>
              <a:rPr lang="id-ID" sz="2400" b="1" dirty="0" smtClean="0">
                <a:latin typeface="Arial Narrow"/>
              </a:rPr>
              <a:t>→ P= f(Q)</a:t>
            </a:r>
            <a:endParaRPr lang="id-ID" sz="2400" b="1" dirty="0"/>
          </a:p>
          <a:p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/>
              <a:t>Nilai   </a:t>
            </a:r>
            <a:r>
              <a:rPr lang="id-ID" sz="2400" b="1" dirty="0" smtClean="0"/>
              <a:t>keofisien   permintaan </a:t>
            </a:r>
            <a:r>
              <a:rPr lang="id-ID" sz="2400" dirty="0" smtClean="0"/>
              <a:t>  sepatu  sebesar  – 2   (b  =  -2 ), </a:t>
            </a:r>
          </a:p>
          <a:p>
            <a:r>
              <a:rPr lang="id-ID" sz="2400" dirty="0" smtClean="0"/>
              <a:t>Hal </a:t>
            </a:r>
            <a:r>
              <a:rPr lang="id-ID" sz="2400" dirty="0"/>
              <a:t>ini   dapat   di   artikan   bahwa   apabila   terjadi   kenaikkan   harga   sepatu sebesar  </a:t>
            </a:r>
            <a:r>
              <a:rPr lang="id-ID" sz="2400" dirty="0" smtClean="0"/>
              <a:t>satuan satuan </a:t>
            </a:r>
            <a:r>
              <a:rPr lang="id-ID" sz="2400" dirty="0"/>
              <a:t>rupiah, </a:t>
            </a:r>
            <a:r>
              <a:rPr lang="id-ID" sz="2400" dirty="0" smtClean="0"/>
              <a:t>maka  </a:t>
            </a:r>
            <a:r>
              <a:rPr lang="id-ID" sz="2400" dirty="0"/>
              <a:t>permintaan     terhadap  </a:t>
            </a:r>
            <a:r>
              <a:rPr lang="id-ID" sz="2400" dirty="0" smtClean="0"/>
              <a:t>sepatu </a:t>
            </a:r>
            <a:r>
              <a:rPr lang="id-ID" sz="2400" dirty="0"/>
              <a:t>akan turun sebanyak 2 unit</a:t>
            </a:r>
            <a:r>
              <a:rPr lang="id-ID" sz="2400" dirty="0" smtClean="0"/>
              <a:t>.</a:t>
            </a:r>
          </a:p>
          <a:p>
            <a:endParaRPr lang="id-ID" sz="2400" dirty="0"/>
          </a:p>
          <a:p>
            <a:r>
              <a:rPr lang="id-ID" sz="2400" dirty="0" smtClean="0"/>
              <a:t>Nilai   </a:t>
            </a:r>
            <a:r>
              <a:rPr lang="id-ID" sz="2400" b="1" dirty="0" smtClean="0"/>
              <a:t>konstanta</a:t>
            </a:r>
            <a:r>
              <a:rPr lang="id-ID" sz="2400" dirty="0" smtClean="0"/>
              <a:t>  ( a  = 100 ), hal  ini memperlihatkan permintaan </a:t>
            </a:r>
            <a:r>
              <a:rPr lang="id-ID" sz="2200" dirty="0" smtClean="0"/>
              <a:t>sepatu sebanyak 100 unit  pada saat harga sepatu sebesar Rp 0,-.</a:t>
            </a:r>
          </a:p>
          <a:p>
            <a:r>
              <a:rPr lang="id-ID" sz="2000" b="1" dirty="0"/>
              <a:t>Qd = 100 - 2 </a:t>
            </a:r>
            <a:r>
              <a:rPr lang="id-ID" sz="2000" b="1" dirty="0" smtClean="0"/>
              <a:t>P </a:t>
            </a:r>
            <a:r>
              <a:rPr lang="id-ID" sz="2000" b="1" dirty="0" smtClean="0">
                <a:latin typeface="Arial Narrow"/>
              </a:rPr>
              <a:t>→ </a:t>
            </a:r>
            <a:r>
              <a:rPr lang="id-ID" sz="2000" b="1" dirty="0" smtClean="0"/>
              <a:t>   2 </a:t>
            </a:r>
            <a:r>
              <a:rPr lang="id-ID" sz="2000" b="1" dirty="0"/>
              <a:t>P </a:t>
            </a:r>
            <a:r>
              <a:rPr lang="id-ID" sz="2000" b="1" dirty="0" smtClean="0"/>
              <a:t>= 100 – Q </a:t>
            </a:r>
            <a:r>
              <a:rPr lang="id-ID" sz="2000" b="1" dirty="0">
                <a:latin typeface="Arial Narrow"/>
              </a:rPr>
              <a:t>→ </a:t>
            </a:r>
            <a:r>
              <a:rPr lang="id-ID" sz="2000" b="1" dirty="0" smtClean="0">
                <a:latin typeface="Arial Narrow"/>
              </a:rPr>
              <a:t> P = </a:t>
            </a:r>
            <a:r>
              <a:rPr lang="id-ID" sz="2400" b="1" u="sng" dirty="0" smtClean="0"/>
              <a:t>100 </a:t>
            </a:r>
            <a:r>
              <a:rPr lang="id-ID" sz="2400" b="1" u="sng" dirty="0"/>
              <a:t>– Q </a:t>
            </a:r>
            <a:r>
              <a:rPr lang="id-ID" sz="2400" b="1" dirty="0" smtClean="0"/>
              <a:t>= 50 – 0,5 Q</a:t>
            </a:r>
          </a:p>
          <a:p>
            <a:r>
              <a:rPr lang="id-ID" sz="2400" b="1" dirty="0" smtClean="0"/>
              <a:t>                                                                 2</a:t>
            </a:r>
            <a:endParaRPr lang="id-ID" sz="2200" dirty="0"/>
          </a:p>
        </p:txBody>
      </p:sp>
      <p:sp>
        <p:nvSpPr>
          <p:cNvPr id="5" name="object 6"/>
          <p:cNvSpPr txBox="1"/>
          <p:nvPr/>
        </p:nvSpPr>
        <p:spPr>
          <a:xfrm>
            <a:off x="323530" y="793436"/>
            <a:ext cx="8568950" cy="519501"/>
          </a:xfrm>
          <a:prstGeom prst="rect">
            <a:avLst/>
          </a:prstGeom>
          <a:solidFill>
            <a:srgbClr val="4AACC5"/>
          </a:solidFill>
        </p:spPr>
        <p:txBody>
          <a:bodyPr vert="horz" wrap="square" lIns="0" tIns="33655" rIns="0" bIns="0" rtlCol="0">
            <a:spAutoFit/>
          </a:bodyPr>
          <a:lstStyle/>
          <a:p>
            <a:pPr marL="107314">
              <a:lnSpc>
                <a:spcPct val="150000"/>
              </a:lnSpc>
            </a:pPr>
            <a:r>
              <a:rPr sz="2400" b="1" dirty="0" smtClean="0">
                <a:solidFill>
                  <a:srgbClr val="FFFFFF"/>
                </a:solidFill>
                <a:latin typeface="Arial"/>
                <a:cs typeface="Arial"/>
              </a:rPr>
              <a:t>CONTOH </a:t>
            </a:r>
            <a:r>
              <a:rPr sz="2400" b="1" dirty="0" err="1" smtClean="0">
                <a:solidFill>
                  <a:srgbClr val="FFFFFF"/>
                </a:solidFill>
                <a:latin typeface="Arial"/>
                <a:cs typeface="Arial"/>
              </a:rPr>
              <a:t>Fungsi</a:t>
            </a:r>
            <a:r>
              <a:rPr sz="24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 err="1" smtClean="0">
                <a:solidFill>
                  <a:srgbClr val="FFFFFF"/>
                </a:solidFill>
                <a:latin typeface="Arial"/>
                <a:cs typeface="Arial"/>
              </a:rPr>
              <a:t>Permintaan</a:t>
            </a:r>
            <a:r>
              <a:rPr sz="2400" b="1" dirty="0" smtClean="0">
                <a:solidFill>
                  <a:srgbClr val="FFFFFF"/>
                </a:solidFill>
                <a:latin typeface="Arial"/>
                <a:cs typeface="Arial"/>
              </a:rPr>
              <a:t> :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3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8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87338" y="260350"/>
            <a:ext cx="8605837" cy="647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US" sz="4000" dirty="0" err="1"/>
              <a:t>Penyimpangan</a:t>
            </a:r>
            <a:r>
              <a:rPr lang="en-US" sz="4000" dirty="0"/>
              <a:t> </a:t>
            </a:r>
            <a:r>
              <a:rPr lang="id-ID" sz="4000" dirty="0" err="1" smtClean="0"/>
              <a:t>H</a:t>
            </a:r>
            <a:r>
              <a:rPr lang="en-US" sz="4000" dirty="0" err="1" smtClean="0"/>
              <a:t>ukum</a:t>
            </a:r>
            <a:r>
              <a:rPr lang="en-US" sz="4000" dirty="0" smtClean="0"/>
              <a:t> </a:t>
            </a:r>
            <a:r>
              <a:rPr lang="id-ID" sz="4000" dirty="0" smtClean="0"/>
              <a:t>P</a:t>
            </a:r>
            <a:r>
              <a:rPr lang="en-US" sz="4000" dirty="0" err="1" smtClean="0"/>
              <a:t>ermintaan</a:t>
            </a:r>
            <a:endParaRPr lang="en-US" sz="4000" dirty="0"/>
          </a:p>
          <a:p>
            <a:pPr eaLnBrk="1" hangingPunct="1">
              <a:buFont typeface="Arial" charset="0"/>
              <a:buAutoNum type="arabicPeriod"/>
            </a:pPr>
            <a:r>
              <a:rPr lang="en-US" sz="2000" b="1" dirty="0"/>
              <a:t>Income Exchange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jika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terjadi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perubahan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pendapatan</a:t>
            </a:r>
            <a:r>
              <a:rPr lang="en-US" sz="2000" dirty="0">
                <a:sym typeface="Wingdings" pitchFamily="2" charset="2"/>
              </a:rPr>
              <a:t> (</a:t>
            </a:r>
            <a:r>
              <a:rPr lang="en-US" sz="2000" i="1" dirty="0">
                <a:sym typeface="Wingdings" pitchFamily="2" charset="2"/>
              </a:rPr>
              <a:t>income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dirty="0" err="1">
                <a:sym typeface="Wingdings" pitchFamily="2" charset="2"/>
              </a:rPr>
              <a:t>akan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mengakibakan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bergesernya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kurva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permintaan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i="1" dirty="0">
                <a:sym typeface="Wingdings" pitchFamily="2" charset="2"/>
              </a:rPr>
              <a:t>income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berubah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naik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kurva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bergeser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ke</a:t>
            </a:r>
            <a:r>
              <a:rPr lang="id-ID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atas</a:t>
            </a:r>
            <a:r>
              <a:rPr lang="en-US" sz="2000" dirty="0">
                <a:sym typeface="Wingdings" pitchFamily="2" charset="2"/>
              </a:rPr>
              <a:t>, income </a:t>
            </a:r>
            <a:r>
              <a:rPr lang="en-US" sz="2000" dirty="0" err="1">
                <a:sym typeface="Wingdings" pitchFamily="2" charset="2"/>
              </a:rPr>
              <a:t>berubah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turun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kurva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bergeser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ke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bawah</a:t>
            </a:r>
            <a:r>
              <a:rPr lang="en-US" sz="2000" dirty="0">
                <a:sym typeface="Wingdings" pitchFamily="2" charset="2"/>
              </a:rPr>
              <a:t>. </a:t>
            </a:r>
            <a:endParaRPr lang="id-ID" sz="2000" dirty="0" smtClean="0">
              <a:sym typeface="Wingdings" pitchFamily="2" charset="2"/>
            </a:endParaRPr>
          </a:p>
          <a:p>
            <a:pPr eaLnBrk="1" hangingPunct="1">
              <a:spcBef>
                <a:spcPts val="300"/>
              </a:spcBef>
            </a:pPr>
            <a:r>
              <a:rPr lang="en-US" sz="2000" dirty="0" err="1" smtClean="0">
                <a:sym typeface="Wingdings" pitchFamily="2" charset="2"/>
              </a:rPr>
              <a:t>Pada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normal goods </a:t>
            </a:r>
            <a:r>
              <a:rPr lang="en-US" sz="2000" dirty="0" err="1">
                <a:sym typeface="Wingdings" pitchFamily="2" charset="2"/>
              </a:rPr>
              <a:t>dan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superior goods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kenaikan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pendapatan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menyebabkan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jumlah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barang</a:t>
            </a:r>
            <a:r>
              <a:rPr lang="en-US" sz="2000" dirty="0">
                <a:sym typeface="Wingdings" pitchFamily="2" charset="2"/>
              </a:rPr>
              <a:t> yang </a:t>
            </a:r>
            <a:r>
              <a:rPr lang="en-US" sz="2000" dirty="0" err="1">
                <a:sym typeface="Wingdings" pitchFamily="2" charset="2"/>
              </a:rPr>
              <a:t>diminta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mengalami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peningkatan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sementara</a:t>
            </a:r>
            <a:r>
              <a:rPr lang="en-US" sz="2000" dirty="0">
                <a:sym typeface="Wingdings" pitchFamily="2" charset="2"/>
              </a:rPr>
              <a:t> inferior goods, </a:t>
            </a:r>
            <a:r>
              <a:rPr lang="en-US" sz="2000" dirty="0" err="1">
                <a:sym typeface="Wingdings" pitchFamily="2" charset="2"/>
              </a:rPr>
              <a:t>kenaikan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pendapatan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justru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menyebabkan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turunnya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jumlah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permintaan</a:t>
            </a:r>
            <a:r>
              <a:rPr lang="en-US" sz="2000" dirty="0">
                <a:sym typeface="Wingdings" pitchFamily="2" charset="2"/>
              </a:rPr>
              <a:t> </a:t>
            </a:r>
            <a:endParaRPr lang="en-US" sz="2000" dirty="0"/>
          </a:p>
          <a:p>
            <a:pPr eaLnBrk="1" hangingPunct="1">
              <a:spcBef>
                <a:spcPct val="50000"/>
              </a:spcBef>
            </a:pPr>
            <a:r>
              <a:rPr lang="id-ID" sz="2000" b="1" dirty="0" smtClean="0"/>
              <a:t>2. </a:t>
            </a:r>
            <a:r>
              <a:rPr lang="en-US" sz="2000" b="1" dirty="0" err="1" smtClean="0"/>
              <a:t>Perubahan</a:t>
            </a:r>
            <a:r>
              <a:rPr lang="en-US" sz="2000" b="1" dirty="0" smtClean="0"/>
              <a:t> </a:t>
            </a:r>
            <a:r>
              <a:rPr lang="en-US" sz="2000" b="1" dirty="0" err="1"/>
              <a:t>harga</a:t>
            </a:r>
            <a:r>
              <a:rPr lang="en-US" sz="2000" b="1" dirty="0"/>
              <a:t> </a:t>
            </a:r>
            <a:r>
              <a:rPr lang="en-US" sz="2000" b="1" dirty="0" err="1"/>
              <a:t>barang</a:t>
            </a:r>
            <a:r>
              <a:rPr lang="en-US" sz="2000" b="1" dirty="0"/>
              <a:t> </a:t>
            </a:r>
            <a:r>
              <a:rPr lang="en-US" sz="2000" b="1" dirty="0" smtClean="0"/>
              <a:t>lain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rgbClr val="0070C0"/>
                </a:solidFill>
                <a:sym typeface="Wingdings" pitchFamily="2" charset="2"/>
              </a:rPr>
              <a:t>Barang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70C0"/>
                </a:solidFill>
                <a:sym typeface="Wingdings" pitchFamily="2" charset="2"/>
              </a:rPr>
              <a:t>komplimenter</a:t>
            </a:r>
            <a:r>
              <a:rPr lang="en-US" sz="2000" dirty="0">
                <a:sym typeface="Wingdings" pitchFamily="2" charset="2"/>
              </a:rPr>
              <a:t> (</a:t>
            </a:r>
            <a:r>
              <a:rPr lang="en-US" sz="2000" dirty="0" err="1">
                <a:sym typeface="Wingdings" pitchFamily="2" charset="2"/>
              </a:rPr>
              <a:t>saling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melengkapi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dirty="0" err="1">
                <a:sym typeface="Wingdings" pitchFamily="2" charset="2"/>
              </a:rPr>
              <a:t>contoh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gula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dengan</a:t>
            </a:r>
            <a:r>
              <a:rPr lang="en-US" sz="2000" dirty="0">
                <a:sym typeface="Wingdings" pitchFamily="2" charset="2"/>
              </a:rPr>
              <a:t> kopi, </a:t>
            </a:r>
            <a:r>
              <a:rPr lang="en-US" sz="2000" dirty="0" err="1">
                <a:sym typeface="Wingdings" pitchFamily="2" charset="2"/>
              </a:rPr>
              <a:t>jika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harga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gula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naik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maka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pembelian</a:t>
            </a:r>
            <a:r>
              <a:rPr lang="en-US" sz="2000" dirty="0">
                <a:sym typeface="Wingdings" pitchFamily="2" charset="2"/>
              </a:rPr>
              <a:t> kopi </a:t>
            </a:r>
            <a:r>
              <a:rPr lang="en-US" sz="2000" dirty="0" err="1">
                <a:sym typeface="Wingdings" pitchFamily="2" charset="2"/>
              </a:rPr>
              <a:t>akan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menurun</a:t>
            </a:r>
            <a:r>
              <a:rPr lang="en-US" sz="2000" dirty="0">
                <a:sym typeface="Wingdings" pitchFamily="2" charset="2"/>
              </a:rPr>
              <a:t>. </a:t>
            </a:r>
            <a:r>
              <a:rPr lang="en-US" sz="2000" dirty="0" err="1">
                <a:solidFill>
                  <a:srgbClr val="0070C0"/>
                </a:solidFill>
                <a:sym typeface="Wingdings" pitchFamily="2" charset="2"/>
              </a:rPr>
              <a:t>Barang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70C0"/>
                </a:solidFill>
                <a:sym typeface="Wingdings" pitchFamily="2" charset="2"/>
              </a:rPr>
              <a:t>subsitusi</a:t>
            </a:r>
            <a:r>
              <a:rPr lang="en-US" sz="2000" dirty="0">
                <a:sym typeface="Wingdings" pitchFamily="2" charset="2"/>
              </a:rPr>
              <a:t> (</a:t>
            </a:r>
            <a:r>
              <a:rPr lang="en-US" sz="2000" dirty="0" err="1">
                <a:sym typeface="Wingdings" pitchFamily="2" charset="2"/>
              </a:rPr>
              <a:t>pengganti</a:t>
            </a:r>
            <a:r>
              <a:rPr lang="en-US" sz="2000" dirty="0">
                <a:sym typeface="Wingdings" pitchFamily="2" charset="2"/>
              </a:rPr>
              <a:t>), </a:t>
            </a:r>
            <a:r>
              <a:rPr lang="id-ID" sz="2000" dirty="0">
                <a:sym typeface="Wingdings" pitchFamily="2" charset="2"/>
              </a:rPr>
              <a:t>c</a:t>
            </a:r>
            <a:r>
              <a:rPr lang="en-US" sz="2000" dirty="0" err="1" smtClean="0">
                <a:sym typeface="Wingdings" pitchFamily="2" charset="2"/>
              </a:rPr>
              <a:t>ontoh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jeruk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dengan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mangga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jika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harga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jeruk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naik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maka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pembeli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akan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mengalihkan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kepembelian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mangga</a:t>
            </a:r>
            <a:r>
              <a:rPr lang="en-US" sz="2000" dirty="0">
                <a:sym typeface="Wingdings" pitchFamily="2" charset="2"/>
              </a:rPr>
              <a:t>, yang </a:t>
            </a:r>
            <a:r>
              <a:rPr lang="en-US" sz="2000" dirty="0" err="1">
                <a:sym typeface="Wingdings" pitchFamily="2" charset="2"/>
              </a:rPr>
              <a:t>mengakibatkan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jumlah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jeruk</a:t>
            </a:r>
            <a:r>
              <a:rPr lang="en-US" sz="2000" dirty="0">
                <a:sym typeface="Wingdings" pitchFamily="2" charset="2"/>
              </a:rPr>
              <a:t> yang </a:t>
            </a:r>
            <a:r>
              <a:rPr lang="en-US" sz="2000" dirty="0" err="1">
                <a:sym typeface="Wingdings" pitchFamily="2" charset="2"/>
              </a:rPr>
              <a:t>diminta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turun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beralih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ke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mangga</a:t>
            </a:r>
            <a:r>
              <a:rPr lang="en-US" sz="2000" dirty="0">
                <a:sym typeface="Wingdings" pitchFamily="2" charset="2"/>
              </a:rPr>
              <a:t>. </a:t>
            </a:r>
            <a:endParaRPr lang="id-ID" sz="2000" dirty="0" smtClean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id-ID" sz="2000" b="1" dirty="0" smtClean="0">
                <a:sym typeface="Wingdings" pitchFamily="2" charset="2"/>
              </a:rPr>
              <a:t>3. </a:t>
            </a:r>
            <a:r>
              <a:rPr lang="en-US" sz="2000" b="1" dirty="0" err="1" smtClean="0"/>
              <a:t>Perubahan</a:t>
            </a:r>
            <a:r>
              <a:rPr lang="en-US" sz="2000" b="1" dirty="0" smtClean="0"/>
              <a:t> </a:t>
            </a:r>
            <a:r>
              <a:rPr lang="en-US" sz="2000" b="1" dirty="0" err="1"/>
              <a:t>selera</a:t>
            </a:r>
            <a:r>
              <a:rPr lang="en-US" sz="2000" b="1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Selera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masyarakat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berubah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tadinya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minum</a:t>
            </a:r>
            <a:r>
              <a:rPr lang="en-US" sz="2000" dirty="0">
                <a:sym typeface="Wingdings" pitchFamily="2" charset="2"/>
              </a:rPr>
              <a:t> kopi, </a:t>
            </a:r>
            <a:r>
              <a:rPr lang="en-US" sz="2000" dirty="0" err="1">
                <a:sym typeface="Wingdings" pitchFamily="2" charset="2"/>
              </a:rPr>
              <a:t>beralih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ke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minum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teh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maka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kurva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permintaan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teh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bergeser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naik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ke</a:t>
            </a:r>
            <a:r>
              <a:rPr lang="id-ID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atas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akibatnya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harga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teh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menjadi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naik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sedangkan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permintaan</a:t>
            </a:r>
            <a:r>
              <a:rPr lang="en-US" sz="2000" dirty="0">
                <a:sym typeface="Wingdings" pitchFamily="2" charset="2"/>
              </a:rPr>
              <a:t> kopi </a:t>
            </a:r>
            <a:r>
              <a:rPr lang="en-US" sz="2000" dirty="0" err="1">
                <a:sym typeface="Wingdings" pitchFamily="2" charset="2"/>
              </a:rPr>
              <a:t>menjadi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berkurang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akibatnya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harga</a:t>
            </a:r>
            <a:r>
              <a:rPr lang="en-US" sz="2000" dirty="0">
                <a:sym typeface="Wingdings" pitchFamily="2" charset="2"/>
              </a:rPr>
              <a:t> kopi </a:t>
            </a:r>
            <a:r>
              <a:rPr lang="en-US" sz="2000" dirty="0" err="1">
                <a:sym typeface="Wingdings" pitchFamily="2" charset="2"/>
              </a:rPr>
              <a:t>menjadi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turun</a:t>
            </a:r>
            <a:r>
              <a:rPr lang="en-US" sz="2000" dirty="0">
                <a:sym typeface="Wingdings" pitchFamily="2" charset="2"/>
              </a:rPr>
              <a:t>.</a:t>
            </a:r>
            <a:endParaRPr lang="en-GB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915954"/>
              </p:ext>
            </p:extLst>
          </p:nvPr>
        </p:nvGraphicFramePr>
        <p:xfrm>
          <a:off x="99814" y="2348880"/>
          <a:ext cx="5048250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Document" r:id="rId3" imgW="5828028" imgH="7905589" progId="Word.Document.8">
                  <p:embed/>
                </p:oleObj>
              </mc:Choice>
              <mc:Fallback>
                <p:oleObj name="Document" r:id="rId3" imgW="5828028" imgH="7905589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14" y="2348880"/>
                        <a:ext cx="5048250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586407"/>
              </p:ext>
            </p:extLst>
          </p:nvPr>
        </p:nvGraphicFramePr>
        <p:xfrm>
          <a:off x="4355976" y="432048"/>
          <a:ext cx="4752528" cy="4581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Document" r:id="rId5" imgW="5828028" imgH="7902343" progId="Word.Document.8">
                  <p:embed/>
                </p:oleObj>
              </mc:Choice>
              <mc:Fallback>
                <p:oleObj name="Document" r:id="rId5" imgW="5828028" imgH="7902343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32048"/>
                        <a:ext cx="4752528" cy="4581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23528" y="1052736"/>
            <a:ext cx="3775649" cy="76944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 err="1"/>
              <a:t>Perubahan</a:t>
            </a:r>
            <a:r>
              <a:rPr lang="en-US" sz="2200" b="1" dirty="0"/>
              <a:t> </a:t>
            </a:r>
            <a:r>
              <a:rPr lang="id-ID" sz="2200" b="1" dirty="0" err="1" smtClean="0"/>
              <a:t>H</a:t>
            </a:r>
            <a:r>
              <a:rPr lang="en-US" sz="2200" b="1" dirty="0" err="1" smtClean="0"/>
              <a:t>arga</a:t>
            </a:r>
            <a:r>
              <a:rPr lang="en-US" sz="2200" b="1" dirty="0" smtClean="0"/>
              <a:t> </a:t>
            </a:r>
            <a:r>
              <a:rPr lang="id-ID" sz="2200" b="1" dirty="0" smtClean="0"/>
              <a:t>B</a:t>
            </a:r>
            <a:r>
              <a:rPr lang="en-US" sz="2200" b="1" dirty="0" err="1" smtClean="0"/>
              <a:t>arang</a:t>
            </a:r>
            <a:r>
              <a:rPr lang="en-US" sz="2200" b="1" dirty="0" smtClean="0"/>
              <a:t> </a:t>
            </a:r>
            <a:endParaRPr lang="id-ID" sz="2200" b="1" dirty="0" smtClean="0"/>
          </a:p>
          <a:p>
            <a:r>
              <a:rPr lang="id-ID" sz="2200" dirty="0" smtClean="0">
                <a:sym typeface="Wingdings" pitchFamily="2" charset="2"/>
              </a:rPr>
              <a:t>C</a:t>
            </a:r>
            <a:r>
              <a:rPr lang="en-US" sz="2200" dirty="0" err="1" smtClean="0">
                <a:sym typeface="Wingdings" pitchFamily="2" charset="2"/>
              </a:rPr>
              <a:t>ontoh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jeruk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dengan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mangga</a:t>
            </a:r>
            <a:endParaRPr lang="id-ID" sz="2200" dirty="0"/>
          </a:p>
        </p:txBody>
      </p:sp>
      <p:sp>
        <p:nvSpPr>
          <p:cNvPr id="5" name="Down Arrow 4"/>
          <p:cNvSpPr/>
          <p:nvPr/>
        </p:nvSpPr>
        <p:spPr>
          <a:xfrm>
            <a:off x="1733671" y="2059107"/>
            <a:ext cx="318049" cy="5057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5436096" y="5445224"/>
            <a:ext cx="3184141" cy="76944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 err="1"/>
              <a:t>Perubahan</a:t>
            </a:r>
            <a:r>
              <a:rPr lang="en-US" sz="2200" b="1" dirty="0"/>
              <a:t> </a:t>
            </a:r>
            <a:r>
              <a:rPr lang="en-US" sz="2200" b="1" dirty="0" err="1" smtClean="0"/>
              <a:t>selera</a:t>
            </a:r>
            <a:endParaRPr lang="id-ID" sz="2200" b="1" dirty="0" smtClean="0"/>
          </a:p>
          <a:p>
            <a:r>
              <a:rPr lang="id-ID" sz="2200" dirty="0" smtClean="0"/>
              <a:t>Contoh 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smtClean="0">
                <a:sym typeface="Wingdings" pitchFamily="2" charset="2"/>
              </a:rPr>
              <a:t>kopi</a:t>
            </a:r>
            <a:r>
              <a:rPr lang="id-ID" sz="2200" dirty="0" smtClean="0">
                <a:sym typeface="Wingdings" pitchFamily="2" charset="2"/>
              </a:rPr>
              <a:t> dengan </a:t>
            </a:r>
            <a:r>
              <a:rPr lang="en-US" sz="2200" dirty="0" err="1" smtClean="0">
                <a:sym typeface="Wingdings" pitchFamily="2" charset="2"/>
              </a:rPr>
              <a:t>teh</a:t>
            </a:r>
            <a:endParaRPr lang="id-ID" sz="2200" dirty="0"/>
          </a:p>
        </p:txBody>
      </p:sp>
      <p:sp>
        <p:nvSpPr>
          <p:cNvPr id="7" name="Up Arrow 6"/>
          <p:cNvSpPr/>
          <p:nvPr/>
        </p:nvSpPr>
        <p:spPr>
          <a:xfrm>
            <a:off x="6732240" y="4869160"/>
            <a:ext cx="288032" cy="43204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Up Arrow 8"/>
          <p:cNvSpPr/>
          <p:nvPr/>
        </p:nvSpPr>
        <p:spPr>
          <a:xfrm rot="5400000">
            <a:off x="2144882" y="5323866"/>
            <a:ext cx="40535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Up Arrow 9"/>
          <p:cNvSpPr/>
          <p:nvPr/>
        </p:nvSpPr>
        <p:spPr>
          <a:xfrm rot="5400000">
            <a:off x="6349542" y="3235634"/>
            <a:ext cx="40535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/>
          <p:cNvSpPr/>
          <p:nvPr/>
        </p:nvSpPr>
        <p:spPr>
          <a:xfrm>
            <a:off x="1568073" y="0"/>
            <a:ext cx="7575929" cy="6858000"/>
          </a:xfrm>
          <a:custGeom>
            <a:avLst/>
            <a:gdLst>
              <a:gd name="connsiteX0" fmla="*/ 4731655 w 10101239"/>
              <a:gd name="connsiteY0" fmla="*/ 0 h 6858000"/>
              <a:gd name="connsiteX1" fmla="*/ 7282347 w 10101239"/>
              <a:gd name="connsiteY1" fmla="*/ 0 h 6858000"/>
              <a:gd name="connsiteX2" fmla="*/ 7550547 w 10101239"/>
              <a:gd name="connsiteY2" fmla="*/ 0 h 6858000"/>
              <a:gd name="connsiteX3" fmla="*/ 10101239 w 10101239"/>
              <a:gd name="connsiteY3" fmla="*/ 0 h 6858000"/>
              <a:gd name="connsiteX4" fmla="*/ 10101239 w 10101239"/>
              <a:gd name="connsiteY4" fmla="*/ 6858000 h 6858000"/>
              <a:gd name="connsiteX5" fmla="*/ 7550547 w 10101239"/>
              <a:gd name="connsiteY5" fmla="*/ 6858000 h 6858000"/>
              <a:gd name="connsiteX6" fmla="*/ 2550692 w 10101239"/>
              <a:gd name="connsiteY6" fmla="*/ 6858000 h 6858000"/>
              <a:gd name="connsiteX7" fmla="*/ 0 w 1010123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1239" h="6858000">
                <a:moveTo>
                  <a:pt x="4731655" y="0"/>
                </a:moveTo>
                <a:lnTo>
                  <a:pt x="7282347" y="0"/>
                </a:lnTo>
                <a:lnTo>
                  <a:pt x="7550547" y="0"/>
                </a:lnTo>
                <a:lnTo>
                  <a:pt x="10101239" y="0"/>
                </a:lnTo>
                <a:lnTo>
                  <a:pt x="10101239" y="6858000"/>
                </a:lnTo>
                <a:lnTo>
                  <a:pt x="7550547" y="6858000"/>
                </a:lnTo>
                <a:lnTo>
                  <a:pt x="2550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558" y="1844824"/>
            <a:ext cx="4994434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200" dirty="0" smtClean="0">
                <a:gradFill>
                  <a:gsLst>
                    <a:gs pos="0">
                      <a:srgbClr val="00BDFB">
                        <a:lumMod val="50000"/>
                      </a:srgbClr>
                    </a:gs>
                    <a:gs pos="50000">
                      <a:srgbClr val="00BDFB"/>
                    </a:gs>
                    <a:gs pos="100000">
                      <a:srgbClr val="00BDFB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T</a:t>
            </a:r>
            <a:r>
              <a:rPr lang="id-ID" altLang="ko-KR" sz="5200" dirty="0" smtClean="0">
                <a:gradFill>
                  <a:gsLst>
                    <a:gs pos="0">
                      <a:srgbClr val="00BDFB">
                        <a:lumMod val="50000"/>
                      </a:srgbClr>
                    </a:gs>
                    <a:gs pos="50000">
                      <a:srgbClr val="00BDFB"/>
                    </a:gs>
                    <a:gs pos="100000">
                      <a:srgbClr val="00BDFB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OERI PENAWARAN</a:t>
            </a:r>
          </a:p>
          <a:p>
            <a:r>
              <a:rPr lang="id-ID" altLang="ko-KR" sz="5200" dirty="0" smtClean="0">
                <a:gradFill>
                  <a:gsLst>
                    <a:gs pos="0">
                      <a:srgbClr val="00BDFB">
                        <a:lumMod val="50000"/>
                      </a:srgbClr>
                    </a:gs>
                    <a:gs pos="50000">
                      <a:srgbClr val="00BDFB"/>
                    </a:gs>
                    <a:gs pos="100000">
                      <a:srgbClr val="00BDFB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(Supply)</a:t>
            </a:r>
            <a:endParaRPr lang="en-US" altLang="ko-KR" sz="5200" dirty="0">
              <a:gradFill>
                <a:gsLst>
                  <a:gs pos="0">
                    <a:srgbClr val="00BDFB">
                      <a:lumMod val="50000"/>
                    </a:srgbClr>
                  </a:gs>
                  <a:gs pos="50000">
                    <a:srgbClr val="00BDFB"/>
                  </a:gs>
                  <a:gs pos="100000">
                    <a:srgbClr val="00BDFB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23" name="Freeform: Shape 22"/>
          <p:cNvSpPr/>
          <p:nvPr/>
        </p:nvSpPr>
        <p:spPr>
          <a:xfrm rot="18326748">
            <a:off x="7358492" y="455085"/>
            <a:ext cx="2204904" cy="499700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Freeform: Shape 23"/>
          <p:cNvSpPr/>
          <p:nvPr/>
        </p:nvSpPr>
        <p:spPr>
          <a:xfrm rot="18326748" flipH="1" flipV="1">
            <a:off x="-419398" y="5902932"/>
            <a:ext cx="2204904" cy="499700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" y="1741833"/>
            <a:ext cx="3905579" cy="38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7090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636680"/>
          </a:xfrm>
          <a:solidFill>
            <a:srgbClr val="E9C8EA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dirty="0" err="1" smtClean="0"/>
              <a:t>Pengertian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Pe</a:t>
            </a:r>
            <a:r>
              <a:rPr lang="id-ID" altLang="en-US" b="1" dirty="0" smtClean="0"/>
              <a:t>nawa</a:t>
            </a:r>
            <a:r>
              <a:rPr lang="en-US" altLang="en-US" b="1" dirty="0" smtClean="0"/>
              <a:t>ran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784976" cy="532593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id-ID" altLang="en-US" dirty="0" smtClean="0">
                <a:latin typeface="+mj-lt"/>
              </a:rPr>
              <a:t>Pengertian “</a:t>
            </a:r>
            <a:r>
              <a:rPr lang="id-ID" altLang="en-US" b="1" dirty="0" smtClean="0">
                <a:solidFill>
                  <a:srgbClr val="C00000"/>
                </a:solidFill>
                <a:latin typeface="+mj-lt"/>
              </a:rPr>
              <a:t>penawaran”</a:t>
            </a:r>
            <a:r>
              <a:rPr lang="id-ID" altLang="en-US" dirty="0" smtClean="0">
                <a:latin typeface="+mj-lt"/>
              </a:rPr>
              <a:t> </a:t>
            </a:r>
            <a:r>
              <a:rPr lang="id-ID" altLang="en-US" dirty="0">
                <a:latin typeface="+mj-lt"/>
              </a:rPr>
              <a:t>( Supply </a:t>
            </a:r>
            <a:r>
              <a:rPr lang="id-ID" altLang="en-US" dirty="0" smtClean="0">
                <a:latin typeface="+mj-lt"/>
              </a:rPr>
              <a:t>) </a:t>
            </a:r>
            <a:r>
              <a:rPr lang="en-US" altLang="en-US" dirty="0" err="1" smtClean="0">
                <a:latin typeface="+mj-lt"/>
              </a:rPr>
              <a:t>adalah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seluruh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jumlah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barang</a:t>
            </a:r>
            <a:r>
              <a:rPr lang="en-US" altLang="en-US" dirty="0" smtClean="0">
                <a:latin typeface="+mj-lt"/>
              </a:rPr>
              <a:t> </a:t>
            </a:r>
            <a:r>
              <a:rPr lang="id-ID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atau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jasa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>
                <a:latin typeface="+mj-lt"/>
              </a:rPr>
              <a:t>yang </a:t>
            </a:r>
            <a:r>
              <a:rPr lang="en-US" altLang="en-US" dirty="0" err="1" smtClean="0">
                <a:latin typeface="+mj-lt"/>
              </a:rPr>
              <a:t>akan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ditawarkan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oleh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penjual</a:t>
            </a:r>
            <a:r>
              <a:rPr lang="en-US" altLang="en-US" dirty="0" smtClean="0">
                <a:latin typeface="+mj-lt"/>
              </a:rPr>
              <a:t> di </a:t>
            </a:r>
            <a:r>
              <a:rPr lang="en-US" altLang="en-US" dirty="0" err="1" smtClean="0">
                <a:latin typeface="+mj-lt"/>
              </a:rPr>
              <a:t>pasar</a:t>
            </a:r>
            <a:r>
              <a:rPr lang="id-ID" altLang="en-US" dirty="0" smtClean="0">
                <a:latin typeface="+mj-lt"/>
              </a:rPr>
              <a:t>.</a:t>
            </a:r>
            <a:r>
              <a:rPr lang="en-US" altLang="en-US" dirty="0" smtClean="0">
                <a:latin typeface="+mj-lt"/>
              </a:rPr>
              <a:t> </a:t>
            </a:r>
            <a:endParaRPr lang="id-ID" altLang="en-US" dirty="0" smtClean="0">
              <a:latin typeface="+mj-lt"/>
            </a:endParaRPr>
          </a:p>
          <a:p>
            <a:pPr>
              <a:spcAft>
                <a:spcPts val="600"/>
              </a:spcAft>
              <a:buNone/>
            </a:pPr>
            <a:r>
              <a:rPr lang="id-ID" dirty="0" smtClean="0">
                <a:latin typeface="+mj-lt"/>
              </a:rPr>
              <a:t>Keinginan para  penjual  untuk </a:t>
            </a:r>
            <a:r>
              <a:rPr lang="id-ID" dirty="0">
                <a:latin typeface="+mj-lt"/>
              </a:rPr>
              <a:t>menawarkan barang/jasa </a:t>
            </a:r>
            <a:r>
              <a:rPr lang="id-ID" dirty="0" smtClean="0">
                <a:latin typeface="+mj-lt"/>
              </a:rPr>
              <a:t> ditentukan oleh </a:t>
            </a:r>
            <a:r>
              <a:rPr lang="id-ID" dirty="0">
                <a:latin typeface="+mj-lt"/>
              </a:rPr>
              <a:t>banyak faktor,  </a:t>
            </a:r>
            <a:r>
              <a:rPr lang="id-ID" dirty="0" smtClean="0">
                <a:latin typeface="+mj-lt"/>
              </a:rPr>
              <a:t>dimana faktor harga barang  selalu dipandang  sebagai  faktor  yang </a:t>
            </a:r>
            <a:r>
              <a:rPr lang="id-ID" dirty="0">
                <a:latin typeface="+mj-lt"/>
              </a:rPr>
              <a:t>paling penting dalam menentukan jumlah barang/jasa yang akan ditawarkan. </a:t>
            </a:r>
            <a:r>
              <a:rPr lang="id-ID" dirty="0" smtClean="0">
                <a:latin typeface="+mj-lt"/>
              </a:rPr>
              <a:t> Oleh  karena  itu teori  penawaran   </a:t>
            </a:r>
            <a:r>
              <a:rPr lang="id-ID" dirty="0">
                <a:latin typeface="+mj-lt"/>
              </a:rPr>
              <a:t>terutama </a:t>
            </a:r>
            <a:r>
              <a:rPr lang="id-ID" dirty="0" smtClean="0">
                <a:latin typeface="+mj-lt"/>
              </a:rPr>
              <a:t>lebih </a:t>
            </a:r>
            <a:r>
              <a:rPr lang="id-ID" dirty="0">
                <a:latin typeface="+mj-lt"/>
              </a:rPr>
              <a:t>menumpukan </a:t>
            </a:r>
            <a:r>
              <a:rPr lang="id-ID" dirty="0" smtClean="0">
                <a:latin typeface="+mj-lt"/>
              </a:rPr>
              <a:t>perhatiannya   </a:t>
            </a:r>
            <a:r>
              <a:rPr lang="id-ID" dirty="0">
                <a:latin typeface="+mj-lt"/>
              </a:rPr>
              <a:t>kepada </a:t>
            </a:r>
            <a:r>
              <a:rPr lang="id-ID" dirty="0" smtClean="0">
                <a:latin typeface="+mj-lt"/>
              </a:rPr>
              <a:t>hubungan di antara  tingkat harga </a:t>
            </a:r>
            <a:r>
              <a:rPr lang="id-ID" dirty="0">
                <a:latin typeface="+mj-lt"/>
              </a:rPr>
              <a:t>dengan jumlah barang yang ditawarkan.</a:t>
            </a:r>
            <a:endParaRPr lang="id-ID" altLang="en-US" dirty="0" smtClean="0">
              <a:latin typeface="+mj-lt"/>
            </a:endParaRPr>
          </a:p>
          <a:p>
            <a:pPr>
              <a:spcAft>
                <a:spcPts val="600"/>
              </a:spcAft>
              <a:buNone/>
            </a:pPr>
            <a:r>
              <a:rPr lang="id-ID" altLang="en-US" dirty="0" smtClean="0">
                <a:latin typeface="+mj-lt"/>
              </a:rPr>
              <a:t>P</a:t>
            </a:r>
            <a:r>
              <a:rPr lang="en-US" altLang="en-US" dirty="0" err="1" smtClean="0">
                <a:latin typeface="+mj-lt"/>
              </a:rPr>
              <a:t>engertian</a:t>
            </a:r>
            <a:r>
              <a:rPr lang="en-US" altLang="en-US" dirty="0" smtClean="0">
                <a:latin typeface="+mj-lt"/>
              </a:rPr>
              <a:t>  </a:t>
            </a:r>
            <a:r>
              <a:rPr lang="en-US" altLang="en-US" dirty="0">
                <a:latin typeface="+mj-lt"/>
              </a:rPr>
              <a:t>“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</a:rPr>
              <a:t>jumlah</a:t>
            </a:r>
            <a:r>
              <a:rPr lang="en-US" altLang="en-US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</a:rPr>
              <a:t>barang</a:t>
            </a:r>
            <a:r>
              <a:rPr lang="en-US" altLang="en-US" b="1" dirty="0">
                <a:solidFill>
                  <a:srgbClr val="C00000"/>
                </a:solidFill>
                <a:latin typeface="+mj-lt"/>
              </a:rPr>
              <a:t> yang </a:t>
            </a:r>
            <a:r>
              <a:rPr lang="en-US" altLang="en-US" b="1" dirty="0" smtClean="0">
                <a:solidFill>
                  <a:srgbClr val="C00000"/>
                </a:solidFill>
                <a:latin typeface="+mj-lt"/>
              </a:rPr>
              <a:t>di</a:t>
            </a:r>
            <a:r>
              <a:rPr lang="id-ID" altLang="en-US" b="1" dirty="0" smtClean="0">
                <a:solidFill>
                  <a:srgbClr val="C00000"/>
                </a:solidFill>
                <a:latin typeface="+mj-lt"/>
              </a:rPr>
              <a:t>tawarkan</a:t>
            </a:r>
            <a:r>
              <a:rPr lang="en-US" altLang="en-US" dirty="0" smtClean="0">
                <a:latin typeface="+mj-lt"/>
              </a:rPr>
              <a:t>” </a:t>
            </a:r>
            <a:r>
              <a:rPr lang="en-US" altLang="en-US" dirty="0" err="1">
                <a:latin typeface="+mj-lt"/>
              </a:rPr>
              <a:t>adalah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jumlah</a:t>
            </a:r>
            <a:r>
              <a:rPr lang="en-US" altLang="en-US" dirty="0">
                <a:latin typeface="+mj-lt"/>
              </a:rPr>
              <a:t> </a:t>
            </a:r>
            <a:r>
              <a:rPr lang="id-ID" altLang="en-US" dirty="0" smtClean="0">
                <a:latin typeface="+mj-lt"/>
              </a:rPr>
              <a:t>penawaran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suatu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barang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pada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tingkat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harga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 smtClean="0">
                <a:latin typeface="+mj-lt"/>
              </a:rPr>
              <a:t>tertentu</a:t>
            </a:r>
            <a:r>
              <a:rPr lang="id-ID" altLang="en-US" dirty="0" smtClean="0">
                <a:latin typeface="+mj-lt"/>
              </a:rPr>
              <a:t>, pada waktu tertentu.</a:t>
            </a:r>
          </a:p>
          <a:p>
            <a:pPr>
              <a:buNone/>
            </a:pPr>
            <a:r>
              <a:rPr lang="id-ID" altLang="en-US" b="1" dirty="0">
                <a:solidFill>
                  <a:srgbClr val="C00000"/>
                </a:solidFill>
              </a:rPr>
              <a:t>Teori </a:t>
            </a:r>
            <a:r>
              <a:rPr lang="id-ID" altLang="en-US" b="1" dirty="0" smtClean="0">
                <a:solidFill>
                  <a:srgbClr val="C00000"/>
                </a:solidFill>
              </a:rPr>
              <a:t>Penawaran </a:t>
            </a:r>
            <a:r>
              <a:rPr lang="id-ID" altLang="en-US" dirty="0"/>
              <a:t>: teori yang menjelaskan hubungan antara jumlah barang/jasa yang </a:t>
            </a:r>
            <a:r>
              <a:rPr lang="id-ID" altLang="en-US" dirty="0" smtClean="0"/>
              <a:t>ditawarkan </a:t>
            </a:r>
            <a:r>
              <a:rPr lang="id-ID" altLang="en-US" dirty="0"/>
              <a:t>pada berbagai tingkat </a:t>
            </a:r>
            <a:r>
              <a:rPr lang="id-ID" altLang="en-US" dirty="0" smtClean="0"/>
              <a:t> </a:t>
            </a:r>
            <a:r>
              <a:rPr lang="id-ID" altLang="en-US" dirty="0"/>
              <a:t>harga serta pembentukan dalam kurva </a:t>
            </a:r>
            <a:r>
              <a:rPr lang="id-ID" altLang="en-US" dirty="0" smtClean="0"/>
              <a:t>penawaran</a:t>
            </a:r>
            <a:r>
              <a:rPr lang="id-ID" altLang="en-US" dirty="0"/>
              <a:t>, pada waktu tertentu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980728"/>
            <a:ext cx="853244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600" b="1" dirty="0">
                <a:solidFill>
                  <a:prstClr val="black"/>
                </a:solidFill>
                <a:latin typeface="Calibri"/>
                <a:ea typeface="Times New Roman"/>
              </a:rPr>
              <a:t>Faktor - faktor yang mempengaruhi </a:t>
            </a:r>
            <a:r>
              <a:rPr lang="id-ID" sz="2600" b="1" dirty="0" smtClean="0">
                <a:solidFill>
                  <a:prstClr val="black"/>
                </a:solidFill>
                <a:latin typeface="Calibri"/>
                <a:ea typeface="Times New Roman"/>
              </a:rPr>
              <a:t>penawaran (</a:t>
            </a:r>
            <a:r>
              <a:rPr lang="id-ID" sz="2600" b="1" i="1" dirty="0" smtClean="0">
                <a:solidFill>
                  <a:prstClr val="black"/>
                </a:solidFill>
                <a:latin typeface="Calibri"/>
                <a:ea typeface="Times New Roman"/>
              </a:rPr>
              <a:t>supply</a:t>
            </a:r>
            <a:r>
              <a:rPr lang="id-ID" sz="2600" b="1" dirty="0" smtClean="0">
                <a:solidFill>
                  <a:prstClr val="black"/>
                </a:solidFill>
                <a:latin typeface="Calibri"/>
                <a:ea typeface="Times New Roman"/>
              </a:rPr>
              <a:t>) </a:t>
            </a:r>
            <a:r>
              <a:rPr lang="id-ID" sz="2600" b="1" dirty="0">
                <a:solidFill>
                  <a:prstClr val="black"/>
                </a:solidFill>
                <a:latin typeface="Calibri"/>
                <a:ea typeface="Times New Roman"/>
              </a:rPr>
              <a:t>:</a:t>
            </a:r>
            <a:endParaRPr lang="id-ID" sz="26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342900" indent="-342900" algn="just">
              <a:buSzPts val="1600"/>
              <a:buFont typeface="Times New Roman"/>
              <a:buAutoNum type="alphaLcPeriod"/>
            </a:pPr>
            <a:r>
              <a:rPr lang="id-ID" sz="2600" dirty="0" smtClean="0">
                <a:solidFill>
                  <a:prstClr val="black"/>
                </a:solidFill>
                <a:latin typeface="Calibri"/>
                <a:ea typeface="Times New Roman"/>
              </a:rPr>
              <a:t>H</a:t>
            </a:r>
            <a:r>
              <a:rPr lang="en-US" sz="2600" dirty="0" err="1" smtClean="0">
                <a:solidFill>
                  <a:prstClr val="black"/>
                </a:solidFill>
                <a:latin typeface="Calibri"/>
                <a:ea typeface="Times New Roman"/>
              </a:rPr>
              <a:t>arga</a:t>
            </a:r>
            <a:r>
              <a:rPr lang="en-US" sz="2600" dirty="0" smtClean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barang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itu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sendiri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( 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Px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)</a:t>
            </a:r>
            <a:endParaRPr lang="id-ID" sz="26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342900" indent="-342900" algn="just">
              <a:buSzPts val="1600"/>
              <a:buFont typeface="Times New Roman"/>
              <a:buAutoNum type="alphaLcPeriod"/>
            </a:pPr>
            <a:r>
              <a:rPr lang="id-ID" sz="2600" dirty="0" smtClean="0">
                <a:solidFill>
                  <a:prstClr val="black"/>
                </a:solidFill>
                <a:latin typeface="Calibri"/>
                <a:ea typeface="Times New Roman"/>
              </a:rPr>
              <a:t>H</a:t>
            </a:r>
            <a:r>
              <a:rPr lang="en-US" sz="2600" dirty="0" err="1" smtClean="0">
                <a:solidFill>
                  <a:prstClr val="black"/>
                </a:solidFill>
                <a:latin typeface="Calibri"/>
                <a:ea typeface="Times New Roman"/>
              </a:rPr>
              <a:t>arga</a:t>
            </a:r>
            <a:r>
              <a:rPr lang="en-US" sz="2600" dirty="0" smtClean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barang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lain ( Ps, Pc )</a:t>
            </a:r>
            <a:endParaRPr lang="id-ID" sz="26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342900" indent="-342900" algn="just">
              <a:buSzPts val="1600"/>
              <a:buFont typeface="Times New Roman"/>
              <a:buAutoNum type="alphaLcPeriod"/>
            </a:pPr>
            <a:r>
              <a:rPr lang="id-ID" sz="2600" dirty="0" smtClean="0">
                <a:solidFill>
                  <a:prstClr val="black"/>
                </a:solidFill>
                <a:latin typeface="Calibri"/>
                <a:ea typeface="Times New Roman"/>
              </a:rPr>
              <a:t>H</a:t>
            </a:r>
            <a:r>
              <a:rPr lang="en-US" sz="2600" dirty="0" err="1" smtClean="0">
                <a:solidFill>
                  <a:prstClr val="black"/>
                </a:solidFill>
                <a:latin typeface="Calibri"/>
                <a:ea typeface="Times New Roman"/>
              </a:rPr>
              <a:t>arga</a:t>
            </a:r>
            <a:r>
              <a:rPr lang="en-US" sz="2600" dirty="0" smtClean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input 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variabel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(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P.var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) </a:t>
            </a:r>
            <a:r>
              <a:rPr lang="id-ID" sz="2600" dirty="0" smtClean="0">
                <a:solidFill>
                  <a:prstClr val="black"/>
                </a:solidFill>
                <a:latin typeface="Calibri"/>
                <a:ea typeface="Times New Roman"/>
              </a:rPr>
              <a:t>/ Biaya </a:t>
            </a:r>
            <a:r>
              <a:rPr lang="id-ID" sz="2600" dirty="0">
                <a:solidFill>
                  <a:prstClr val="black"/>
                </a:solidFill>
                <a:latin typeface="Calibri"/>
                <a:ea typeface="Times New Roman"/>
              </a:rPr>
              <a:t>Produksi </a:t>
            </a:r>
            <a:r>
              <a:rPr lang="en-US" sz="2600" dirty="0" smtClean="0">
                <a:solidFill>
                  <a:prstClr val="black"/>
                </a:solidFill>
                <a:latin typeface="Calibri"/>
                <a:ea typeface="Times New Roman"/>
              </a:rPr>
              <a:t>(</a:t>
            </a:r>
            <a:r>
              <a:rPr lang="id-ID" sz="2600" dirty="0" smtClean="0">
                <a:solidFill>
                  <a:prstClr val="black"/>
                </a:solidFill>
                <a:latin typeface="Calibri"/>
                <a:ea typeface="Times New Roman"/>
              </a:rPr>
              <a:t>C</a:t>
            </a:r>
            <a:r>
              <a:rPr lang="en-US" sz="2600" dirty="0" smtClean="0">
                <a:solidFill>
                  <a:prstClr val="black"/>
                </a:solidFill>
                <a:latin typeface="Calibri"/>
                <a:ea typeface="Times New Roman"/>
              </a:rPr>
              <a:t>)</a:t>
            </a:r>
            <a:endParaRPr lang="id-ID" sz="26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342900" indent="-342900" algn="just">
              <a:buSzPts val="1600"/>
              <a:buFont typeface="Times New Roman"/>
              <a:buAutoNum type="alphaLcPeriod"/>
            </a:pP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Teknologi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(</a:t>
            </a:r>
            <a:r>
              <a:rPr lang="en-US" sz="2600" dirty="0" err="1" smtClean="0">
                <a:solidFill>
                  <a:prstClr val="black"/>
                </a:solidFill>
                <a:latin typeface="Calibri"/>
                <a:ea typeface="Times New Roman"/>
              </a:rPr>
              <a:t>Tek</a:t>
            </a:r>
            <a:r>
              <a:rPr lang="en-US" sz="2600" dirty="0" smtClean="0">
                <a:solidFill>
                  <a:prstClr val="black"/>
                </a:solidFill>
                <a:latin typeface="Calibri"/>
                <a:ea typeface="Times New Roman"/>
              </a:rPr>
              <a:t>)</a:t>
            </a:r>
            <a:endParaRPr lang="id-ID" sz="2600" dirty="0" smtClean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342900" indent="-342900" algn="just">
              <a:buSzPts val="1600"/>
              <a:buFont typeface="Times New Roman"/>
              <a:buAutoNum type="alphaLcPeriod"/>
            </a:pPr>
            <a:r>
              <a:rPr lang="fi-FI" sz="2600" dirty="0">
                <a:solidFill>
                  <a:prstClr val="black"/>
                </a:solidFill>
                <a:latin typeface="Calibri"/>
                <a:ea typeface="Times New Roman"/>
              </a:rPr>
              <a:t>Tujuan </a:t>
            </a:r>
            <a:r>
              <a:rPr lang="id-ID" sz="2600" dirty="0" smtClean="0">
                <a:solidFill>
                  <a:prstClr val="black"/>
                </a:solidFill>
                <a:latin typeface="Calibri"/>
                <a:ea typeface="Times New Roman"/>
              </a:rPr>
              <a:t>/ Sasaran y</a:t>
            </a:r>
            <a:r>
              <a:rPr lang="fi-FI" sz="2600" dirty="0" smtClean="0">
                <a:solidFill>
                  <a:prstClr val="black"/>
                </a:solidFill>
                <a:latin typeface="Calibri"/>
                <a:ea typeface="Times New Roman"/>
              </a:rPr>
              <a:t>ang </a:t>
            </a:r>
            <a:r>
              <a:rPr lang="id-ID" sz="2600" dirty="0" smtClean="0">
                <a:solidFill>
                  <a:prstClr val="black"/>
                </a:solidFill>
                <a:latin typeface="Calibri"/>
                <a:ea typeface="Times New Roman"/>
              </a:rPr>
              <a:t>i</a:t>
            </a:r>
            <a:r>
              <a:rPr lang="fi-FI" sz="2600" dirty="0" smtClean="0">
                <a:solidFill>
                  <a:prstClr val="black"/>
                </a:solidFill>
                <a:latin typeface="Calibri"/>
                <a:ea typeface="Times New Roman"/>
              </a:rPr>
              <a:t>ngin </a:t>
            </a:r>
            <a:r>
              <a:rPr lang="id-ID" sz="2600" dirty="0" smtClean="0">
                <a:solidFill>
                  <a:prstClr val="black"/>
                </a:solidFill>
                <a:latin typeface="Calibri"/>
                <a:ea typeface="Times New Roman"/>
              </a:rPr>
              <a:t>d</a:t>
            </a:r>
            <a:r>
              <a:rPr lang="fi-FI" sz="2600" dirty="0" smtClean="0">
                <a:solidFill>
                  <a:prstClr val="black"/>
                </a:solidFill>
                <a:latin typeface="Calibri"/>
                <a:ea typeface="Times New Roman"/>
              </a:rPr>
              <a:t>icapai </a:t>
            </a:r>
            <a:r>
              <a:rPr lang="id-ID" sz="2600" dirty="0" smtClean="0">
                <a:solidFill>
                  <a:prstClr val="black"/>
                </a:solidFill>
                <a:latin typeface="Calibri"/>
                <a:ea typeface="Times New Roman"/>
              </a:rPr>
              <a:t>p</a:t>
            </a:r>
            <a:r>
              <a:rPr lang="fi-FI" sz="2600" dirty="0" smtClean="0">
                <a:solidFill>
                  <a:prstClr val="black"/>
                </a:solidFill>
                <a:latin typeface="Calibri"/>
                <a:ea typeface="Times New Roman"/>
              </a:rPr>
              <a:t>erusahaan</a:t>
            </a:r>
            <a:r>
              <a:rPr lang="id-ID" sz="2600" dirty="0" smtClean="0">
                <a:solidFill>
                  <a:prstClr val="black"/>
                </a:solidFill>
                <a:latin typeface="Calibri"/>
                <a:ea typeface="Times New Roman"/>
              </a:rPr>
              <a:t> (Goal)</a:t>
            </a:r>
            <a:endParaRPr lang="id-ID" sz="26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342900" indent="-342900" algn="just">
              <a:buSzPts val="1600"/>
              <a:buFont typeface="Times New Roman"/>
              <a:buAutoNum type="alphaLcPeriod"/>
            </a:pPr>
            <a:r>
              <a:rPr lang="en-US" sz="2600" dirty="0" err="1" smtClean="0">
                <a:solidFill>
                  <a:prstClr val="black"/>
                </a:solidFill>
                <a:latin typeface="Calibri"/>
                <a:ea typeface="Times New Roman"/>
              </a:rPr>
              <a:t>Adanya</a:t>
            </a:r>
            <a:r>
              <a:rPr lang="id-ID" sz="2600" dirty="0" smtClean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Calibri"/>
                <a:ea typeface="Times New Roman"/>
              </a:rPr>
              <a:t>perubahan-perubahan</a:t>
            </a:r>
            <a:r>
              <a:rPr lang="en-US" sz="2600" dirty="0" smtClean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Calibri"/>
                <a:ea typeface="Times New Roman"/>
              </a:rPr>
              <a:t>produktivitas</a:t>
            </a:r>
            <a:r>
              <a:rPr lang="id-ID" sz="2600" dirty="0" smtClean="0">
                <a:solidFill>
                  <a:prstClr val="black"/>
                </a:solidFill>
                <a:latin typeface="Calibri"/>
                <a:ea typeface="Times New Roman"/>
              </a:rPr>
              <a:t> (In)</a:t>
            </a:r>
          </a:p>
          <a:p>
            <a:pPr marL="342900" indent="-342900" algn="just">
              <a:buSzPts val="1600"/>
              <a:buFont typeface="Times New Roman"/>
              <a:buAutoNum type="alphaLcPeriod"/>
            </a:pP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Ditemukannya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sumber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-umber 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bahan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baku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baru</a:t>
            </a:r>
            <a:endParaRPr lang="id-ID" sz="26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342900" indent="-342900" algn="just">
              <a:buSzPts val="1600"/>
              <a:buFont typeface="Times New Roman"/>
              <a:buAutoNum type="alphaLcPeriod"/>
            </a:pPr>
            <a:r>
              <a:rPr lang="id-ID" sz="2600" dirty="0">
                <a:solidFill>
                  <a:prstClr val="black"/>
                </a:solidFill>
                <a:latin typeface="Calibri"/>
                <a:ea typeface="Times New Roman"/>
              </a:rPr>
              <a:t>Perluasan pasar.</a:t>
            </a:r>
          </a:p>
          <a:p>
            <a:pPr algn="just">
              <a:lnSpc>
                <a:spcPct val="200000"/>
              </a:lnSpc>
            </a:pPr>
            <a:r>
              <a:rPr lang="es-ES" sz="2800" dirty="0" err="1">
                <a:solidFill>
                  <a:prstClr val="black"/>
                </a:solidFill>
                <a:latin typeface="Calibri"/>
                <a:ea typeface="Times New Roman"/>
              </a:rPr>
              <a:t>Maka</a:t>
            </a:r>
            <a:r>
              <a:rPr lang="id-ID" sz="2800" dirty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id-ID" sz="2800" dirty="0" smtClean="0">
                <a:solidFill>
                  <a:prstClr val="black"/>
                </a:solidFill>
                <a:latin typeface="Calibri"/>
                <a:ea typeface="Times New Roman"/>
              </a:rPr>
              <a:t>:</a:t>
            </a:r>
          </a:p>
          <a:p>
            <a:pPr algn="just"/>
            <a:r>
              <a:rPr lang="id-ID" sz="2400" dirty="0">
                <a:solidFill>
                  <a:prstClr val="black"/>
                </a:solidFill>
                <a:latin typeface="Calibri"/>
              </a:rPr>
              <a:t>Jika</a:t>
            </a:r>
            <a:endParaRPr lang="id-ID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7"/>
          <p:cNvSpPr txBox="1"/>
          <p:nvPr/>
        </p:nvSpPr>
        <p:spPr>
          <a:xfrm>
            <a:off x="206504" y="476672"/>
            <a:ext cx="8757984" cy="422552"/>
          </a:xfrm>
          <a:prstGeom prst="rect">
            <a:avLst/>
          </a:prstGeom>
          <a:solidFill>
            <a:srgbClr val="45C1A3"/>
          </a:solidFill>
        </p:spPr>
        <p:txBody>
          <a:bodyPr vert="horz" wrap="square" lIns="0" tIns="22225" rIns="0" bIns="0" rtlCol="0">
            <a:spAutoFit/>
          </a:bodyPr>
          <a:lstStyle/>
          <a:p>
            <a:pPr marL="107314" algn="ctr">
              <a:spcBef>
                <a:spcPts val="175"/>
              </a:spcBef>
              <a:spcAft>
                <a:spcPts val="600"/>
              </a:spcAft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Apa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yg</a:t>
            </a:r>
            <a:r>
              <a:rPr sz="2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Menentukan</a:t>
            </a:r>
            <a:r>
              <a:rPr sz="2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Jumlah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Ditawarkan</a:t>
            </a:r>
            <a:r>
              <a:rPr sz="2600" b="1" spc="-5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Rectangle 8" descr="Papyrus"/>
          <p:cNvSpPr>
            <a:spLocks noChangeArrowheads="1"/>
          </p:cNvSpPr>
          <p:nvPr/>
        </p:nvSpPr>
        <p:spPr bwMode="auto">
          <a:xfrm>
            <a:off x="1691680" y="4725144"/>
            <a:ext cx="5904656" cy="43204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2400" b="1" dirty="0" smtClean="0">
                <a:solidFill>
                  <a:prstClr val="black"/>
                </a:solidFill>
                <a:ea typeface="Times New Roman"/>
              </a:rPr>
              <a:t>Q</a:t>
            </a:r>
            <a:r>
              <a:rPr lang="id-ID" sz="2400" b="1" dirty="0" smtClean="0">
                <a:solidFill>
                  <a:prstClr val="black"/>
                </a:solidFill>
                <a:ea typeface="Times New Roman"/>
              </a:rPr>
              <a:t>s</a:t>
            </a:r>
            <a:r>
              <a:rPr lang="es-ES" sz="2400" b="1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s-ES" sz="2400" b="1" dirty="0">
                <a:solidFill>
                  <a:prstClr val="black"/>
                </a:solidFill>
                <a:ea typeface="Times New Roman"/>
              </a:rPr>
              <a:t>= </a:t>
            </a:r>
            <a:r>
              <a:rPr lang="en-US" sz="2400" b="1" dirty="0">
                <a:solidFill>
                  <a:prstClr val="black"/>
                </a:solidFill>
                <a:ea typeface="Times New Roman"/>
                <a:sym typeface="Symbol"/>
              </a:rPr>
              <a:t></a:t>
            </a:r>
            <a:r>
              <a:rPr lang="es-ES" sz="2400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s-ES" sz="2400" b="1" dirty="0" smtClean="0">
                <a:solidFill>
                  <a:prstClr val="black"/>
                </a:solidFill>
                <a:ea typeface="Times New Roman"/>
              </a:rPr>
              <a:t>(</a:t>
            </a:r>
            <a:r>
              <a:rPr lang="id-ID" sz="2400" b="1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s-ES" sz="2400" b="1" dirty="0" err="1" smtClean="0">
                <a:solidFill>
                  <a:prstClr val="black"/>
                </a:solidFill>
                <a:ea typeface="Times New Roman"/>
              </a:rPr>
              <a:t>Px</a:t>
            </a:r>
            <a:r>
              <a:rPr lang="es-ES" sz="2400" b="1" dirty="0">
                <a:solidFill>
                  <a:prstClr val="black"/>
                </a:solidFill>
                <a:ea typeface="Times New Roman"/>
              </a:rPr>
              <a:t>,</a:t>
            </a:r>
            <a:r>
              <a:rPr lang="id-ID" sz="2400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ea typeface="Times New Roman"/>
              </a:rPr>
              <a:t>Ps</a:t>
            </a:r>
            <a:r>
              <a:rPr lang="es-ES" sz="2400" b="1" dirty="0">
                <a:solidFill>
                  <a:prstClr val="black"/>
                </a:solidFill>
                <a:ea typeface="Times New Roman"/>
              </a:rPr>
              <a:t>,</a:t>
            </a:r>
            <a:r>
              <a:rPr lang="id-ID" sz="2400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s-ES" sz="2400" b="1" dirty="0">
                <a:solidFill>
                  <a:prstClr val="black"/>
                </a:solidFill>
                <a:ea typeface="Times New Roman"/>
              </a:rPr>
              <a:t>Pc,</a:t>
            </a:r>
            <a:r>
              <a:rPr lang="id-ID" sz="2400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id-ID" sz="2400" b="1" dirty="0" smtClean="0">
                <a:solidFill>
                  <a:prstClr val="black"/>
                </a:solidFill>
                <a:ea typeface="Times New Roman"/>
              </a:rPr>
              <a:t>C</a:t>
            </a:r>
            <a:r>
              <a:rPr lang="es-ES" sz="2400" b="1" dirty="0" smtClean="0">
                <a:solidFill>
                  <a:prstClr val="black"/>
                </a:solidFill>
                <a:ea typeface="Times New Roman"/>
              </a:rPr>
              <a:t>,</a:t>
            </a:r>
            <a:r>
              <a:rPr lang="id-ID" sz="2400" b="1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s-ES" sz="2400" b="1" dirty="0" smtClean="0">
                <a:solidFill>
                  <a:prstClr val="black"/>
                </a:solidFill>
                <a:ea typeface="Times New Roman"/>
              </a:rPr>
              <a:t>T</a:t>
            </a:r>
            <a:r>
              <a:rPr lang="id-ID" sz="2400" b="1" dirty="0" smtClean="0">
                <a:solidFill>
                  <a:prstClr val="black"/>
                </a:solidFill>
                <a:ea typeface="Times New Roman"/>
              </a:rPr>
              <a:t>e</a:t>
            </a:r>
            <a:r>
              <a:rPr lang="es-ES" sz="2400" b="1" dirty="0" smtClean="0">
                <a:solidFill>
                  <a:prstClr val="black"/>
                </a:solidFill>
                <a:ea typeface="Times New Roman"/>
              </a:rPr>
              <a:t>,</a:t>
            </a:r>
            <a:r>
              <a:rPr lang="id-ID" sz="2400" b="1" dirty="0" smtClean="0">
                <a:solidFill>
                  <a:prstClr val="black"/>
                </a:solidFill>
                <a:ea typeface="Times New Roman"/>
              </a:rPr>
              <a:t> G</a:t>
            </a:r>
            <a:r>
              <a:rPr lang="es-ES" sz="2400" b="1" dirty="0" smtClean="0">
                <a:solidFill>
                  <a:prstClr val="black"/>
                </a:solidFill>
                <a:ea typeface="Times New Roman"/>
              </a:rPr>
              <a:t>,</a:t>
            </a:r>
            <a:r>
              <a:rPr lang="id-ID" sz="2400" b="1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s-ES" sz="2400" b="1" dirty="0" smtClean="0">
                <a:solidFill>
                  <a:prstClr val="black"/>
                </a:solidFill>
                <a:ea typeface="Times New Roman"/>
              </a:rPr>
              <a:t>I</a:t>
            </a:r>
            <a:r>
              <a:rPr lang="id-ID" sz="2400" b="1" dirty="0" smtClean="0">
                <a:solidFill>
                  <a:prstClr val="black"/>
                </a:solidFill>
                <a:ea typeface="Times New Roman"/>
              </a:rPr>
              <a:t>n, ... )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5736" y="5373216"/>
            <a:ext cx="389555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d-ID" sz="2400" b="1" dirty="0" smtClean="0"/>
              <a:t> Qs= </a:t>
            </a:r>
            <a:r>
              <a:rPr lang="id-ID" sz="2400" b="1" i="1" dirty="0" smtClean="0"/>
              <a:t>f</a:t>
            </a:r>
            <a:r>
              <a:rPr lang="id-ID" sz="2400" b="1" dirty="0" smtClean="0"/>
              <a:t> {Px,CiterisParibus} </a:t>
            </a:r>
            <a:endParaRPr lang="id-ID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491168" y="5919663"/>
            <a:ext cx="5881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Maka persamaan </a:t>
            </a:r>
            <a:r>
              <a:rPr lang="id-ID" sz="2400" dirty="0" smtClean="0"/>
              <a:t>penawaran </a:t>
            </a:r>
            <a:r>
              <a:rPr lang="id-ID" sz="2400" dirty="0"/>
              <a:t>pasar adalah </a:t>
            </a:r>
            <a:r>
              <a:rPr lang="id-ID" sz="2400" dirty="0" smtClean="0"/>
              <a:t>:</a:t>
            </a:r>
            <a:endParaRPr lang="id-ID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395824" y="5949280"/>
            <a:ext cx="2208624" cy="461665"/>
          </a:xfrm>
          <a:prstGeom prst="rect">
            <a:avLst/>
          </a:prstGeom>
          <a:solidFill>
            <a:srgbClr val="E9C8EA"/>
          </a:solidFill>
        </p:spPr>
        <p:txBody>
          <a:bodyPr wrap="square">
            <a:spAutoFit/>
          </a:bodyPr>
          <a:lstStyle/>
          <a:p>
            <a:r>
              <a:rPr lang="id-ID" sz="2400" b="1" dirty="0" smtClean="0"/>
              <a:t>Qs </a:t>
            </a:r>
            <a:r>
              <a:rPr lang="id-ID" sz="2400" b="1" dirty="0"/>
              <a:t>=  </a:t>
            </a:r>
            <a:r>
              <a:rPr lang="id-ID" sz="2400" b="1" dirty="0" smtClean="0"/>
              <a:t>a + </a:t>
            </a:r>
            <a:r>
              <a:rPr lang="id-ID" sz="2400" b="1" dirty="0"/>
              <a:t>b.Px 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723836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5"/>
          <p:cNvSpPr txBox="1"/>
          <p:nvPr/>
        </p:nvSpPr>
        <p:spPr>
          <a:xfrm>
            <a:off x="323528" y="476672"/>
            <a:ext cx="8424935" cy="40331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33655" rIns="0" bIns="0" rtlCol="0">
            <a:spAutoFit/>
          </a:bodyPr>
          <a:lstStyle/>
          <a:p>
            <a:pPr marL="107314" algn="ctr">
              <a:spcBef>
                <a:spcPts val="26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Hakekat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Jumlah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Ditawarkan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8"/>
          <p:cNvSpPr txBox="1"/>
          <p:nvPr/>
        </p:nvSpPr>
        <p:spPr>
          <a:xfrm>
            <a:off x="251520" y="1052736"/>
            <a:ext cx="8424935" cy="157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marR="5080" indent="-285750" algn="just">
              <a:spcBef>
                <a:spcPts val="100"/>
              </a:spcBef>
              <a:buFont typeface="Wingdings" pitchFamily="2" charset="2"/>
              <a:buChar char="§"/>
            </a:pPr>
            <a:r>
              <a:rPr lang="id-ID" sz="2000" b="1" spc="-5" dirty="0">
                <a:solidFill>
                  <a:prstClr val="black"/>
                </a:solidFill>
                <a:latin typeface="Arial MT"/>
                <a:cs typeface="Arial MT"/>
              </a:rPr>
              <a:t>Jumlah yang </a:t>
            </a:r>
            <a:r>
              <a:rPr lang="id-ID" sz="2000" b="1" spc="-5" dirty="0" smtClean="0">
                <a:solidFill>
                  <a:prstClr val="black"/>
                </a:solidFill>
                <a:latin typeface="Arial MT"/>
                <a:cs typeface="Arial MT"/>
              </a:rPr>
              <a:t>ditawarkan </a:t>
            </a:r>
            <a:r>
              <a:rPr lang="id-ID" sz="2000" spc="-5" dirty="0">
                <a:solidFill>
                  <a:prstClr val="black"/>
                </a:solidFill>
                <a:latin typeface="Arial MT"/>
                <a:cs typeface="Arial MT"/>
              </a:rPr>
              <a:t>adalah jumlah </a:t>
            </a:r>
            <a:r>
              <a:rPr lang="id-ID" sz="2000" spc="-5" dirty="0" smtClean="0">
                <a:solidFill>
                  <a:prstClr val="black"/>
                </a:solidFill>
                <a:latin typeface="Arial MT"/>
                <a:cs typeface="Arial MT"/>
              </a:rPr>
              <a:t>dari </a:t>
            </a:r>
            <a:r>
              <a:rPr lang="id-ID" sz="2000" spc="-5" dirty="0">
                <a:solidFill>
                  <a:prstClr val="black"/>
                </a:solidFill>
                <a:latin typeface="Arial MT"/>
                <a:cs typeface="Arial MT"/>
              </a:rPr>
              <a:t>suatu </a:t>
            </a:r>
            <a:r>
              <a:rPr lang="id-ID" sz="2000" spc="-5" dirty="0" smtClean="0">
                <a:solidFill>
                  <a:prstClr val="black"/>
                </a:solidFill>
                <a:latin typeface="Arial MT"/>
                <a:cs typeface="Arial MT"/>
              </a:rPr>
              <a:t>barang/jasa yang </a:t>
            </a:r>
            <a:r>
              <a:rPr lang="id-ID" sz="2000" spc="-5" dirty="0">
                <a:solidFill>
                  <a:prstClr val="black"/>
                </a:solidFill>
                <a:latin typeface="Arial MT"/>
                <a:cs typeface="Arial MT"/>
              </a:rPr>
              <a:t>ingin </a:t>
            </a:r>
            <a:r>
              <a:rPr lang="id-ID" sz="2000" spc="-5" dirty="0" smtClean="0">
                <a:solidFill>
                  <a:prstClr val="black"/>
                </a:solidFill>
                <a:latin typeface="Arial MT"/>
                <a:cs typeface="Arial MT"/>
              </a:rPr>
              <a:t>dijual (Q) </a:t>
            </a:r>
            <a:r>
              <a:rPr lang="id-ID" sz="2000" spc="-5" dirty="0">
                <a:solidFill>
                  <a:prstClr val="black"/>
                </a:solidFill>
                <a:latin typeface="Arial MT"/>
                <a:cs typeface="Arial MT"/>
              </a:rPr>
              <a:t>pada tingkat harga </a:t>
            </a:r>
            <a:r>
              <a:rPr lang="id-ID" sz="2000" spc="-5" dirty="0" smtClean="0">
                <a:solidFill>
                  <a:prstClr val="black"/>
                </a:solidFill>
                <a:latin typeface="Arial MT"/>
                <a:cs typeface="Arial MT"/>
              </a:rPr>
              <a:t>tertentu (P) </a:t>
            </a:r>
            <a:r>
              <a:rPr lang="id-ID" sz="2000" spc="-5" dirty="0">
                <a:solidFill>
                  <a:prstClr val="black"/>
                </a:solidFill>
                <a:latin typeface="Arial MT"/>
                <a:cs typeface="Arial MT"/>
              </a:rPr>
              <a:t>sedangkan faktor lainnya (harga komoditi lain, pendapatan, dll) diasumsikan </a:t>
            </a:r>
            <a:r>
              <a:rPr lang="id-ID" sz="2000" b="1" i="1" spc="-5" dirty="0">
                <a:solidFill>
                  <a:prstClr val="black"/>
                </a:solidFill>
                <a:latin typeface="Arial MT"/>
                <a:cs typeface="Arial MT"/>
              </a:rPr>
              <a:t>ceteris </a:t>
            </a:r>
            <a:r>
              <a:rPr lang="id-ID" sz="2000" b="1" i="1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d-ID" sz="2000" b="1" i="1" spc="-5" dirty="0" smtClean="0">
                <a:solidFill>
                  <a:prstClr val="black"/>
                </a:solidFill>
                <a:latin typeface="Arial MT"/>
                <a:cs typeface="Arial MT"/>
              </a:rPr>
              <a:t>paribus</a:t>
            </a:r>
            <a:r>
              <a:rPr lang="id-ID" sz="2000" i="1" spc="-5" dirty="0" smtClean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</a:p>
          <a:p>
            <a:pPr marL="310515" marR="5080" indent="-285750" algn="just">
              <a:spcBef>
                <a:spcPts val="100"/>
              </a:spcBef>
              <a:buFont typeface="Wingdings" pitchFamily="2" charset="2"/>
              <a:buChar char="§"/>
            </a:pPr>
            <a:endParaRPr lang="id-ID" sz="2000" i="1" spc="-5" dirty="0" smtClean="0">
              <a:solidFill>
                <a:prstClr val="black"/>
              </a:solidFill>
              <a:latin typeface="Arial MT"/>
              <a:cs typeface="Arial MT"/>
            </a:endParaRPr>
          </a:p>
          <a:p>
            <a:pPr marL="310515" marR="5080" indent="-285750" algn="just">
              <a:spcBef>
                <a:spcPts val="100"/>
              </a:spcBef>
              <a:buFont typeface="Wingdings" pitchFamily="2" charset="2"/>
              <a:buChar char="§"/>
            </a:pPr>
            <a:endParaRPr lang="id-ID" sz="2000" dirty="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24" name="object 6"/>
          <p:cNvSpPr txBox="1"/>
          <p:nvPr/>
        </p:nvSpPr>
        <p:spPr>
          <a:xfrm>
            <a:off x="323529" y="2780928"/>
            <a:ext cx="8424934" cy="403316"/>
          </a:xfrm>
          <a:prstGeom prst="rect">
            <a:avLst/>
          </a:prstGeom>
          <a:solidFill>
            <a:srgbClr val="4AACC5"/>
          </a:solidFill>
        </p:spPr>
        <p:txBody>
          <a:bodyPr vert="horz" wrap="square" lIns="0" tIns="33655" rIns="0" bIns="0" rtlCol="0">
            <a:spAutoFit/>
          </a:bodyPr>
          <a:lstStyle/>
          <a:p>
            <a:pPr marL="107314" algn="ctr">
              <a:spcBef>
                <a:spcPts val="265"/>
              </a:spcBef>
            </a:pPr>
            <a:r>
              <a:rPr sz="2400" b="1" dirty="0" err="1">
                <a:solidFill>
                  <a:srgbClr val="FFFFFF"/>
                </a:solidFill>
                <a:latin typeface="Arial"/>
                <a:cs typeface="Arial"/>
              </a:rPr>
              <a:t>Aspek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harus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diperhatikan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13"/>
          <p:cNvSpPr txBox="1"/>
          <p:nvPr/>
        </p:nvSpPr>
        <p:spPr>
          <a:xfrm>
            <a:off x="323529" y="2996952"/>
            <a:ext cx="8424934" cy="3334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000" marR="321310" indent="-701040" algn="just">
              <a:spcBef>
                <a:spcPts val="380"/>
              </a:spcBef>
            </a:pP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	</a:t>
            </a:r>
            <a:endParaRPr sz="1000" spc="-5" dirty="0">
              <a:solidFill>
                <a:srgbClr val="404040"/>
              </a:solidFill>
              <a:latin typeface="Arial MT"/>
              <a:cs typeface="Arial MT"/>
            </a:endParaRPr>
          </a:p>
          <a:p>
            <a:pPr marL="367665" marR="5080" indent="-342900" algn="just">
              <a:buFont typeface="Arial" pitchFamily="34" charset="0"/>
              <a:buChar char="•"/>
            </a:pPr>
            <a:r>
              <a:rPr lang="id-ID" sz="2000" dirty="0">
                <a:solidFill>
                  <a:srgbClr val="006FC0"/>
                </a:solidFill>
                <a:latin typeface="Arial MT"/>
                <a:cs typeface="Arial MT"/>
              </a:rPr>
              <a:t>Jumlah yang ditawarkan </a:t>
            </a:r>
            <a:r>
              <a:rPr lang="id-ID" sz="2000" dirty="0">
                <a:latin typeface="Arial MT"/>
                <a:cs typeface="Arial MT"/>
              </a:rPr>
              <a:t>mungkin tidak sama</a:t>
            </a:r>
            <a:r>
              <a:rPr lang="id-ID" sz="2000" dirty="0">
                <a:solidFill>
                  <a:srgbClr val="006FC0"/>
                </a:solidFill>
                <a:latin typeface="Arial MT"/>
                <a:cs typeface="Arial MT"/>
              </a:rPr>
              <a:t> dengan  jumlah yang dijual</a:t>
            </a:r>
            <a:endParaRPr lang="id-ID" sz="2000" spc="-5" dirty="0">
              <a:solidFill>
                <a:srgbClr val="006FC0"/>
              </a:solidFill>
              <a:latin typeface="Arial MT"/>
              <a:cs typeface="Arial MT"/>
            </a:endParaRPr>
          </a:p>
          <a:p>
            <a:pPr marL="367665" marR="5080" indent="-342900" algn="just">
              <a:spcBef>
                <a:spcPts val="665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pc="-5" dirty="0">
                <a:solidFill>
                  <a:srgbClr val="404040"/>
                </a:solidFill>
                <a:latin typeface="Arial MT"/>
                <a:cs typeface="Arial MT"/>
              </a:rPr>
              <a:t>Jika </a:t>
            </a:r>
            <a:r>
              <a:rPr lang="id-ID" sz="2000" spc="-5" dirty="0" smtClean="0">
                <a:solidFill>
                  <a:srgbClr val="404040"/>
                </a:solidFill>
                <a:latin typeface="Arial MT"/>
                <a:cs typeface="Arial MT"/>
              </a:rPr>
              <a:t>jumlah </a:t>
            </a:r>
            <a:r>
              <a:rPr lang="id-ID" sz="2000" spc="-5" dirty="0">
                <a:solidFill>
                  <a:srgbClr val="404040"/>
                </a:solidFill>
                <a:latin typeface="Arial MT"/>
                <a:cs typeface="Arial MT"/>
              </a:rPr>
              <a:t>yang dijual sama dengan jumlah yang dibeli  konsumen, </a:t>
            </a:r>
            <a:r>
              <a:rPr lang="id-ID" sz="2000" spc="-5" dirty="0" smtClean="0">
                <a:solidFill>
                  <a:srgbClr val="404040"/>
                </a:solidFill>
                <a:latin typeface="Arial MT"/>
                <a:cs typeface="Arial MT"/>
              </a:rPr>
              <a:t>maka </a:t>
            </a:r>
            <a:r>
              <a:rPr lang="id-ID" sz="2000" spc="-5" dirty="0">
                <a:solidFill>
                  <a:srgbClr val="404040"/>
                </a:solidFill>
                <a:latin typeface="Arial MT"/>
                <a:cs typeface="Arial MT"/>
              </a:rPr>
              <a:t>keduanya disebut sebagai </a:t>
            </a:r>
            <a:r>
              <a:rPr lang="id-ID" sz="2000" spc="-5" dirty="0" smtClean="0">
                <a:solidFill>
                  <a:srgbClr val="404040"/>
                </a:solidFill>
                <a:latin typeface="Arial MT"/>
                <a:cs typeface="Arial MT"/>
              </a:rPr>
              <a:t>jumlah yang dipertukarkan </a:t>
            </a:r>
            <a:r>
              <a:rPr lang="id-ID" sz="2000" spc="-5" dirty="0" smtClean="0">
                <a:solidFill>
                  <a:srgbClr val="404040"/>
                </a:solidFill>
                <a:latin typeface="Arial Narrow"/>
                <a:cs typeface="Arial MT"/>
              </a:rPr>
              <a:t>→ </a:t>
            </a:r>
            <a:r>
              <a:rPr lang="id-ID" sz="2000" spc="-5" dirty="0" smtClean="0">
                <a:solidFill>
                  <a:srgbClr val="C00000"/>
                </a:solidFill>
                <a:latin typeface="Arial Narrow"/>
                <a:cs typeface="Arial MT"/>
              </a:rPr>
              <a:t>kesimbangan pasar</a:t>
            </a:r>
            <a:endParaRPr lang="id-ID" sz="2000" spc="-5" dirty="0">
              <a:solidFill>
                <a:srgbClr val="C00000"/>
              </a:solidFill>
              <a:latin typeface="Arial MT"/>
              <a:cs typeface="Arial MT"/>
            </a:endParaRPr>
          </a:p>
          <a:p>
            <a:pPr marL="355600" marR="17780" indent="-342900" algn="just">
              <a:spcBef>
                <a:spcPts val="5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sz="2000" spc="-5" dirty="0" err="1">
                <a:solidFill>
                  <a:prstClr val="black"/>
                </a:solidFill>
                <a:latin typeface="Arial MT"/>
                <a:cs typeface="Arial MT"/>
              </a:rPr>
              <a:t>Merupakan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b="1" spc="-10" dirty="0" err="1">
                <a:solidFill>
                  <a:prstClr val="black"/>
                </a:solidFill>
                <a:latin typeface="Arial MT"/>
                <a:cs typeface="Arial MT"/>
              </a:rPr>
              <a:t>konsep</a:t>
            </a:r>
            <a:r>
              <a:rPr sz="2000" b="1" spc="-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b="1" spc="-10" dirty="0" smtClean="0">
                <a:solidFill>
                  <a:prstClr val="black"/>
                </a:solidFill>
                <a:latin typeface="Arial MT"/>
                <a:cs typeface="Arial MT"/>
              </a:rPr>
              <a:t>flow </a:t>
            </a:r>
            <a:r>
              <a:rPr sz="2000" spc="-10" dirty="0" err="1" smtClean="0">
                <a:solidFill>
                  <a:prstClr val="black"/>
                </a:solidFill>
                <a:latin typeface="Arial MT"/>
                <a:cs typeface="Arial MT"/>
              </a:rPr>
              <a:t>seperti</a:t>
            </a:r>
            <a:r>
              <a:rPr sz="2000" spc="-10" dirty="0" smtClean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10" dirty="0" err="1" smtClean="0">
                <a:solidFill>
                  <a:prstClr val="black"/>
                </a:solidFill>
                <a:latin typeface="Arial MT"/>
                <a:cs typeface="Arial MT"/>
              </a:rPr>
              <a:t>permiantaaan</a:t>
            </a:r>
            <a:r>
              <a:rPr sz="2000" spc="-10" dirty="0" smtClean="0">
                <a:solidFill>
                  <a:prstClr val="black"/>
                </a:solidFill>
                <a:latin typeface="Arial MT"/>
                <a:cs typeface="Arial MT"/>
              </a:rPr>
              <a:t>,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artinya jumlah yang </a:t>
            </a:r>
            <a:r>
              <a:rPr sz="2000" spc="-5" dirty="0" err="1" smtClean="0">
                <a:solidFill>
                  <a:prstClr val="black"/>
                </a:solidFill>
                <a:latin typeface="Arial MT"/>
                <a:cs typeface="Arial MT"/>
              </a:rPr>
              <a:t>ditawarkan</a:t>
            </a:r>
            <a:r>
              <a:rPr sz="2000" spc="-5" dirty="0" smtClean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berhubungan dengan suatu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dimensi</a:t>
            </a:r>
            <a:r>
              <a:rPr sz="20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waktu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atau</a:t>
            </a:r>
            <a:r>
              <a:rPr sz="2000" spc="-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jangka</a:t>
            </a:r>
            <a:r>
              <a:rPr sz="2000" spc="-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 err="1">
                <a:solidFill>
                  <a:prstClr val="black"/>
                </a:solidFill>
                <a:latin typeface="Arial MT"/>
                <a:cs typeface="Arial MT"/>
              </a:rPr>
              <a:t>waktu</a:t>
            </a:r>
            <a:r>
              <a:rPr sz="2000"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 err="1">
                <a:solidFill>
                  <a:prstClr val="black"/>
                </a:solidFill>
                <a:latin typeface="Arial MT"/>
                <a:cs typeface="Arial MT"/>
              </a:rPr>
              <a:t>tertentu</a:t>
            </a:r>
            <a:endParaRPr sz="200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355600" marR="17780" indent="-342900" algn="just">
              <a:spcBef>
                <a:spcPts val="5"/>
              </a:spcBef>
              <a:buFont typeface="Arial" pitchFamily="34" charset="0"/>
              <a:buChar char="•"/>
            </a:pPr>
            <a:r>
              <a:rPr lang="id-ID" sz="2000" dirty="0">
                <a:solidFill>
                  <a:prstClr val="black"/>
                </a:solidFill>
                <a:latin typeface="Arial MT"/>
                <a:cs typeface="Arial MT"/>
              </a:rPr>
              <a:t>Kurve penawaran bergerak dari kiri bawah kekanan atas</a:t>
            </a:r>
            <a:endParaRPr sz="2000" dirty="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123728" y="2103239"/>
            <a:ext cx="4968551" cy="461665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d-ID" sz="2400" dirty="0" smtClean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Qd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= f(P)</a:t>
            </a:r>
            <a:r>
              <a:rPr lang="id-ID" sz="24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= </a:t>
            </a:r>
            <a:r>
              <a:rPr lang="id-ID" sz="2400" dirty="0" smtClean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a + b.P </a:t>
            </a:r>
            <a:endParaRPr lang="en-GB" sz="2400" dirty="0">
              <a:ln>
                <a:solidFill>
                  <a:schemeClr val="tx1"/>
                </a:solidFill>
              </a:ln>
              <a:latin typeface="Arial Black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9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23528" y="3068960"/>
            <a:ext cx="5472608" cy="3631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/>
              <a:t>Terdapat</a:t>
            </a:r>
            <a:r>
              <a:rPr lang="en-US" sz="2000" b="1" dirty="0"/>
              <a:t> </a:t>
            </a:r>
            <a:r>
              <a:rPr lang="en-US" sz="2000" b="1" dirty="0" err="1" smtClean="0"/>
              <a:t>hubungan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searah</a:t>
            </a:r>
            <a:r>
              <a:rPr lang="id-ID" sz="2000" b="1" dirty="0" smtClean="0"/>
              <a:t> /sej</a:t>
            </a:r>
            <a:r>
              <a:rPr lang="en-US" sz="2000" b="1" dirty="0" smtClean="0"/>
              <a:t>a</a:t>
            </a:r>
            <a:r>
              <a:rPr lang="id-ID" sz="2000" b="1" dirty="0" smtClean="0"/>
              <a:t>jar</a:t>
            </a:r>
            <a:r>
              <a:rPr lang="en-US" sz="2000" b="1" dirty="0" smtClean="0"/>
              <a:t> </a:t>
            </a:r>
            <a:r>
              <a:rPr lang="en-US" sz="2000" b="1" dirty="0" err="1"/>
              <a:t>antara</a:t>
            </a:r>
            <a:r>
              <a:rPr lang="en-US" sz="2000" b="1" dirty="0"/>
              <a:t> </a:t>
            </a:r>
            <a:r>
              <a:rPr lang="en-US" sz="2000" b="1" dirty="0" err="1"/>
              <a:t>tingkat</a:t>
            </a:r>
            <a:r>
              <a:rPr lang="en-US" sz="2000" b="1" dirty="0"/>
              <a:t> </a:t>
            </a:r>
            <a:r>
              <a:rPr lang="en-US" sz="2000" b="1" dirty="0" err="1"/>
              <a:t>harga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jumlah</a:t>
            </a:r>
            <a:r>
              <a:rPr lang="en-US" sz="2000" b="1" dirty="0"/>
              <a:t> </a:t>
            </a:r>
            <a:r>
              <a:rPr lang="en-US" sz="2000" b="1" dirty="0" err="1" smtClean="0"/>
              <a:t>pe</a:t>
            </a:r>
            <a:r>
              <a:rPr lang="id-ID" sz="2000" b="1" dirty="0" smtClean="0"/>
              <a:t>nawa</a:t>
            </a:r>
            <a:r>
              <a:rPr lang="en-US" sz="2000" b="1" dirty="0" smtClean="0"/>
              <a:t>ran</a:t>
            </a:r>
            <a:r>
              <a:rPr lang="id-ID" sz="2000" b="1" dirty="0" smtClean="0"/>
              <a:t> </a:t>
            </a:r>
            <a:r>
              <a:rPr lang="id-ID" sz="2000" b="1" dirty="0" smtClean="0">
                <a:latin typeface="Arial Narrow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id-ID" sz="2000" b="1" dirty="0" smtClean="0">
                <a:latin typeface="Arial Narrow"/>
              </a:rPr>
              <a:t>P↑ maka Q</a:t>
            </a:r>
            <a:r>
              <a:rPr lang="id-ID" sz="2000" b="1" dirty="0">
                <a:latin typeface="Arial Narrow"/>
              </a:rPr>
              <a:t> ↑ </a:t>
            </a:r>
            <a:r>
              <a:rPr lang="id-ID" sz="2000" b="1" dirty="0" smtClean="0">
                <a:latin typeface="Arial Narrow"/>
              </a:rPr>
              <a:t> </a:t>
            </a:r>
            <a:r>
              <a:rPr lang="id-ID" sz="2000" b="1" dirty="0" smtClean="0">
                <a:solidFill>
                  <a:srgbClr val="C00000"/>
                </a:solidFill>
                <a:latin typeface="Arial Narrow"/>
              </a:rPr>
              <a:t>atau</a:t>
            </a:r>
            <a:r>
              <a:rPr lang="id-ID" sz="2000" b="1" dirty="0" smtClean="0">
                <a:latin typeface="Arial Narrow"/>
              </a:rPr>
              <a:t>  P↓maka Q </a:t>
            </a:r>
            <a:r>
              <a:rPr lang="id-ID" sz="2000" b="1" dirty="0">
                <a:latin typeface="Arial Narrow"/>
              </a:rPr>
              <a:t>↓</a:t>
            </a:r>
            <a:endParaRPr lang="id-ID" sz="2000" b="1" dirty="0" smtClean="0"/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 err="1" smtClean="0"/>
              <a:t>Besar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kecilnya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jumlah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barang</a:t>
            </a:r>
            <a:r>
              <a:rPr lang="en-US" sz="2000" b="1" dirty="0" smtClean="0"/>
              <a:t> yang di</a:t>
            </a:r>
            <a:r>
              <a:rPr lang="id-ID" sz="2000" b="1" dirty="0" smtClean="0"/>
              <a:t>tawarkan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pe</a:t>
            </a:r>
            <a:r>
              <a:rPr lang="id-ID" sz="2000" b="1" dirty="0" smtClean="0"/>
              <a:t>nawa</a:t>
            </a:r>
            <a:r>
              <a:rPr lang="en-US" sz="2000" b="1" dirty="0" smtClean="0"/>
              <a:t>ran) </a:t>
            </a:r>
            <a:r>
              <a:rPr lang="en-US" sz="2000" b="1" dirty="0" err="1" smtClean="0"/>
              <a:t>ditentukan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turunnya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tingkat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harga</a:t>
            </a:r>
            <a:endParaRPr lang="id-ID" sz="2000" b="1" spc="-5" dirty="0" smtClean="0">
              <a:solidFill>
                <a:srgbClr val="404040"/>
              </a:solidFill>
              <a:latin typeface="Arial Narrow"/>
              <a:cs typeface="Arial M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d-ID" sz="2000" b="1" spc="-5" dirty="0" smtClean="0">
                <a:solidFill>
                  <a:srgbClr val="404040"/>
                </a:solidFill>
                <a:latin typeface="Arial Narrow"/>
                <a:cs typeface="Arial MT"/>
              </a:rPr>
              <a:t>Hipotesis </a:t>
            </a:r>
            <a:r>
              <a:rPr lang="id-ID" sz="2000" b="1" spc="-5" dirty="0">
                <a:solidFill>
                  <a:srgbClr val="404040"/>
                </a:solidFill>
                <a:latin typeface="Arial Narrow"/>
                <a:cs typeface="Arial MT"/>
              </a:rPr>
              <a:t>dasar ekonomi </a:t>
            </a:r>
            <a:r>
              <a:rPr lang="id-ID" sz="2000" b="1" spc="-5" dirty="0" smtClean="0">
                <a:solidFill>
                  <a:srgbClr val="404040"/>
                </a:solidFill>
                <a:latin typeface="Arial Narrow"/>
                <a:cs typeface="Arial MT"/>
              </a:rPr>
              <a:t>: </a:t>
            </a:r>
            <a:r>
              <a:rPr lang="id-ID" sz="2000" b="1" spc="-5" dirty="0" smtClean="0">
                <a:solidFill>
                  <a:srgbClr val="404040"/>
                </a:solidFill>
                <a:latin typeface="Arial MT"/>
                <a:cs typeface="Arial MT"/>
              </a:rPr>
              <a:t>semakin</a:t>
            </a:r>
            <a:r>
              <a:rPr lang="id-ID" sz="2000" b="1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b="1" spc="-5" dirty="0" smtClean="0">
                <a:solidFill>
                  <a:srgbClr val="404040"/>
                </a:solidFill>
                <a:latin typeface="Arial MT"/>
                <a:cs typeface="Arial MT"/>
              </a:rPr>
              <a:t>tinggi</a:t>
            </a:r>
            <a:r>
              <a:rPr lang="id-ID" sz="2000" b="1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b="1" spc="-5" dirty="0">
                <a:solidFill>
                  <a:srgbClr val="404040"/>
                </a:solidFill>
                <a:latin typeface="Arial MT"/>
                <a:cs typeface="Arial MT"/>
              </a:rPr>
              <a:t>harga</a:t>
            </a:r>
            <a:r>
              <a:rPr lang="id-ID" sz="2000" b="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b="1" spc="-5" dirty="0">
                <a:solidFill>
                  <a:srgbClr val="404040"/>
                </a:solidFill>
                <a:latin typeface="Arial MT"/>
                <a:cs typeface="Arial MT"/>
              </a:rPr>
              <a:t>suatu</a:t>
            </a:r>
            <a:r>
              <a:rPr lang="id-ID" sz="2000" b="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b="1" spc="-5" dirty="0">
                <a:solidFill>
                  <a:srgbClr val="404040"/>
                </a:solidFill>
                <a:latin typeface="Arial MT"/>
                <a:cs typeface="Arial MT"/>
              </a:rPr>
              <a:t>komoditi, </a:t>
            </a:r>
            <a:r>
              <a:rPr lang="id-ID" sz="2000" b="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b="1" spc="-5" dirty="0">
                <a:solidFill>
                  <a:srgbClr val="404040"/>
                </a:solidFill>
                <a:latin typeface="Arial MT"/>
                <a:cs typeface="Arial MT"/>
              </a:rPr>
              <a:t>semakin banyak jumlah komoditi tersebut </a:t>
            </a:r>
            <a:r>
              <a:rPr lang="id-ID" sz="2000" b="1" spc="-5" dirty="0" smtClean="0">
                <a:solidFill>
                  <a:srgbClr val="404040"/>
                </a:solidFill>
                <a:latin typeface="Arial MT"/>
                <a:cs typeface="Arial MT"/>
              </a:rPr>
              <a:t>ditawarkan, </a:t>
            </a:r>
            <a:r>
              <a:rPr lang="id-ID" sz="2000" b="1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b="1" spc="-5" dirty="0">
                <a:solidFill>
                  <a:srgbClr val="404040"/>
                </a:solidFill>
                <a:latin typeface="Arial MT"/>
                <a:cs typeface="Arial MT"/>
              </a:rPr>
              <a:t>apabila</a:t>
            </a:r>
            <a:r>
              <a:rPr lang="id-ID" sz="2000" b="1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b="1" spc="-5" dirty="0">
                <a:solidFill>
                  <a:srgbClr val="404040"/>
                </a:solidFill>
                <a:latin typeface="Arial MT"/>
                <a:cs typeface="Arial MT"/>
              </a:rPr>
              <a:t>variabel</a:t>
            </a:r>
            <a:r>
              <a:rPr lang="id-ID" sz="2000" b="1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b="1" spc="-5" dirty="0">
                <a:solidFill>
                  <a:srgbClr val="404040"/>
                </a:solidFill>
                <a:latin typeface="Arial MT"/>
                <a:cs typeface="Arial MT"/>
              </a:rPr>
              <a:t>lain</a:t>
            </a:r>
            <a:r>
              <a:rPr lang="id-ID" sz="2000" b="1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b="1" i="1" spc="-5" dirty="0">
                <a:solidFill>
                  <a:srgbClr val="404040"/>
                </a:solidFill>
                <a:latin typeface="Arial"/>
                <a:cs typeface="Arial"/>
              </a:rPr>
              <a:t>ceteris </a:t>
            </a:r>
            <a:r>
              <a:rPr lang="id-ID" sz="2000" b="1" i="1" spc="-5" dirty="0" smtClean="0">
                <a:solidFill>
                  <a:srgbClr val="404040"/>
                </a:solidFill>
                <a:latin typeface="Arial"/>
                <a:cs typeface="Arial"/>
              </a:rPr>
              <a:t>paribus</a:t>
            </a:r>
            <a:endParaRPr lang="en-GB" sz="2000" b="1" dirty="0"/>
          </a:p>
        </p:txBody>
      </p:sp>
      <p:sp>
        <p:nvSpPr>
          <p:cNvPr id="4" name="object 29"/>
          <p:cNvSpPr txBox="1"/>
          <p:nvPr/>
        </p:nvSpPr>
        <p:spPr>
          <a:xfrm>
            <a:off x="457200" y="1556792"/>
            <a:ext cx="82296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algn="just"/>
            <a:r>
              <a:rPr lang="id-ID" sz="2200" spc="-5" dirty="0" smtClean="0">
                <a:solidFill>
                  <a:srgbClr val="404040"/>
                </a:solidFill>
                <a:latin typeface="Arial MT"/>
                <a:cs typeface="Arial MT"/>
              </a:rPr>
              <a:t>“ Bila </a:t>
            </a:r>
            <a:r>
              <a:rPr lang="id-ID" sz="2200" spc="-5" dirty="0">
                <a:solidFill>
                  <a:srgbClr val="404040"/>
                </a:solidFill>
                <a:latin typeface="Arial MT"/>
                <a:cs typeface="Arial MT"/>
              </a:rPr>
              <a:t>harga (P) </a:t>
            </a:r>
            <a:r>
              <a:rPr lang="id-ID" sz="2200" spc="-5" dirty="0" smtClean="0">
                <a:solidFill>
                  <a:srgbClr val="404040"/>
                </a:solidFill>
                <a:latin typeface="Arial MT"/>
                <a:cs typeface="Arial MT"/>
              </a:rPr>
              <a:t>suatu </a:t>
            </a:r>
            <a:r>
              <a:rPr lang="id-ID" sz="2200" spc="-5" dirty="0">
                <a:solidFill>
                  <a:srgbClr val="404040"/>
                </a:solidFill>
                <a:latin typeface="Arial MT"/>
                <a:cs typeface="Arial MT"/>
              </a:rPr>
              <a:t>barang </a:t>
            </a:r>
            <a:r>
              <a:rPr lang="id-ID" sz="2200" spc="-5" dirty="0" smtClean="0">
                <a:solidFill>
                  <a:srgbClr val="404040"/>
                </a:solidFill>
                <a:latin typeface="Arial MT"/>
                <a:cs typeface="Arial MT"/>
              </a:rPr>
              <a:t>X naik, </a:t>
            </a:r>
            <a:r>
              <a:rPr lang="id-ID" sz="2200" spc="-5" dirty="0">
                <a:solidFill>
                  <a:srgbClr val="404040"/>
                </a:solidFill>
                <a:latin typeface="Arial MT"/>
                <a:cs typeface="Arial MT"/>
              </a:rPr>
              <a:t>maka jumlah barang </a:t>
            </a:r>
            <a:r>
              <a:rPr lang="id-ID" sz="2200" spc="-5" dirty="0" smtClean="0">
                <a:solidFill>
                  <a:srgbClr val="404040"/>
                </a:solidFill>
                <a:latin typeface="Arial MT"/>
                <a:cs typeface="Arial MT"/>
              </a:rPr>
              <a:t>X yang ditawarkan </a:t>
            </a:r>
            <a:r>
              <a:rPr lang="id-ID" sz="2200" spc="-5" dirty="0">
                <a:solidFill>
                  <a:srgbClr val="404040"/>
                </a:solidFill>
                <a:latin typeface="Arial MT"/>
                <a:cs typeface="Arial MT"/>
              </a:rPr>
              <a:t>(</a:t>
            </a:r>
            <a:r>
              <a:rPr lang="id-ID" sz="2200" spc="-5" dirty="0" smtClean="0">
                <a:solidFill>
                  <a:srgbClr val="404040"/>
                </a:solidFill>
                <a:latin typeface="Arial MT"/>
                <a:cs typeface="Arial MT"/>
              </a:rPr>
              <a:t>Qs</a:t>
            </a:r>
            <a:r>
              <a:rPr lang="id-ID" sz="2200" spc="-5" dirty="0">
                <a:solidFill>
                  <a:srgbClr val="404040"/>
                </a:solidFill>
                <a:latin typeface="Arial MT"/>
                <a:cs typeface="Arial MT"/>
              </a:rPr>
              <a:t>) akan bertambah </a:t>
            </a:r>
            <a:r>
              <a:rPr lang="id-ID" sz="2200" spc="-5" dirty="0" smtClean="0">
                <a:solidFill>
                  <a:srgbClr val="404040"/>
                </a:solidFill>
                <a:latin typeface="Arial MT"/>
                <a:cs typeface="Arial MT"/>
              </a:rPr>
              <a:t>naik dan bila </a:t>
            </a:r>
            <a:r>
              <a:rPr lang="id-ID" sz="2200" spc="-5" dirty="0">
                <a:solidFill>
                  <a:srgbClr val="404040"/>
                </a:solidFill>
                <a:latin typeface="Arial MT"/>
                <a:cs typeface="Arial MT"/>
              </a:rPr>
              <a:t>harga (P) barang X turun, maka jumlah barang X yang </a:t>
            </a:r>
            <a:r>
              <a:rPr lang="id-ID" sz="2200" spc="-5" dirty="0" smtClean="0">
                <a:solidFill>
                  <a:srgbClr val="404040"/>
                </a:solidFill>
                <a:latin typeface="Arial MT"/>
                <a:cs typeface="Arial MT"/>
              </a:rPr>
              <a:t>ditawarkan </a:t>
            </a:r>
            <a:r>
              <a:rPr lang="id-ID" sz="2200" spc="-5" dirty="0">
                <a:solidFill>
                  <a:srgbClr val="404040"/>
                </a:solidFill>
                <a:latin typeface="Arial MT"/>
                <a:cs typeface="Arial MT"/>
              </a:rPr>
              <a:t>(Qd) </a:t>
            </a:r>
            <a:r>
              <a:rPr lang="id-ID" sz="2200" spc="-5" dirty="0" smtClean="0">
                <a:solidFill>
                  <a:srgbClr val="404040"/>
                </a:solidFill>
                <a:latin typeface="Arial MT"/>
                <a:cs typeface="Arial MT"/>
              </a:rPr>
              <a:t>berkurang</a:t>
            </a:r>
            <a:endParaRPr lang="id-ID" sz="2200" spc="-5" dirty="0">
              <a:solidFill>
                <a:srgbClr val="404040"/>
              </a:solidFill>
              <a:latin typeface="Arial MT"/>
              <a:cs typeface="Arial MT"/>
            </a:endParaRPr>
          </a:p>
          <a:p>
            <a:pPr marL="15240" marR="5080" algn="just"/>
            <a:r>
              <a:rPr lang="id-ID" sz="2200" spc="-5" dirty="0" smtClean="0">
                <a:solidFill>
                  <a:srgbClr val="404040"/>
                </a:solidFill>
                <a:latin typeface="Arial MT"/>
                <a:cs typeface="Arial MT"/>
              </a:rPr>
              <a:t> (dengan </a:t>
            </a:r>
            <a:r>
              <a:rPr lang="id-ID" sz="2200" spc="-5" dirty="0">
                <a:solidFill>
                  <a:srgbClr val="404040"/>
                </a:solidFill>
                <a:latin typeface="Arial MT"/>
                <a:cs typeface="Arial MT"/>
              </a:rPr>
              <a:t>asumsi ceteris </a:t>
            </a:r>
            <a:r>
              <a:rPr lang="id-ID" sz="2200" spc="-5" dirty="0" smtClean="0">
                <a:solidFill>
                  <a:srgbClr val="404040"/>
                </a:solidFill>
                <a:latin typeface="Arial MT"/>
                <a:cs typeface="Arial MT"/>
              </a:rPr>
              <a:t>paribus)”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704088"/>
            <a:ext cx="8229600" cy="636680"/>
          </a:xfrm>
          <a:prstGeom prst="rect">
            <a:avLst/>
          </a:prstGeom>
          <a:solidFill>
            <a:srgbClr val="E9C8EA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 err="1" smtClean="0"/>
              <a:t>Hukum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Pe</a:t>
            </a:r>
            <a:r>
              <a:rPr lang="id-ID" altLang="en-US" b="1" dirty="0" smtClean="0"/>
              <a:t>nawa</a:t>
            </a:r>
            <a:r>
              <a:rPr lang="en-US" altLang="en-US" b="1" dirty="0" smtClean="0"/>
              <a:t>ran</a:t>
            </a:r>
          </a:p>
        </p:txBody>
      </p:sp>
      <p:sp>
        <p:nvSpPr>
          <p:cNvPr id="10" name="object 46"/>
          <p:cNvSpPr txBox="1"/>
          <p:nvPr/>
        </p:nvSpPr>
        <p:spPr>
          <a:xfrm>
            <a:off x="6418150" y="2995161"/>
            <a:ext cx="197027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 err="1">
                <a:latin typeface="Arial MT"/>
                <a:cs typeface="Arial MT"/>
              </a:rPr>
              <a:t>Kurva</a:t>
            </a:r>
            <a:r>
              <a:rPr b="1" spc="-40" dirty="0">
                <a:latin typeface="Arial MT"/>
                <a:cs typeface="Arial MT"/>
              </a:rPr>
              <a:t> </a:t>
            </a:r>
            <a:r>
              <a:rPr b="1" spc="-5" dirty="0" err="1" smtClean="0">
                <a:latin typeface="Arial MT"/>
                <a:cs typeface="Arial MT"/>
              </a:rPr>
              <a:t>Penawaran</a:t>
            </a:r>
            <a:endParaRPr b="1" dirty="0">
              <a:latin typeface="Arial MT"/>
              <a:cs typeface="Arial M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01" y="3462764"/>
            <a:ext cx="3328095" cy="30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8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04" y="1196752"/>
            <a:ext cx="2354904" cy="2160240"/>
          </a:xfrm>
        </p:spPr>
        <p:txBody>
          <a:bodyPr>
            <a:noAutofit/>
          </a:bodyPr>
          <a:lstStyle/>
          <a:p>
            <a:r>
              <a:rPr lang="en-US" altLang="en-US" sz="2300" dirty="0" err="1">
                <a:solidFill>
                  <a:srgbClr val="FF0000"/>
                </a:solidFill>
              </a:rPr>
              <a:t>Teori</a:t>
            </a:r>
            <a:r>
              <a:rPr lang="en-US" altLang="en-US" sz="2300" dirty="0">
                <a:solidFill>
                  <a:srgbClr val="FF0000"/>
                </a:solidFill>
              </a:rPr>
              <a:t> </a:t>
            </a:r>
            <a:r>
              <a:rPr lang="en-US" altLang="en-US" sz="2300" dirty="0" err="1">
                <a:solidFill>
                  <a:srgbClr val="FF0000"/>
                </a:solidFill>
              </a:rPr>
              <a:t>Permintaan</a:t>
            </a:r>
            <a:r>
              <a:rPr lang="en-US" altLang="en-US" sz="2300" dirty="0">
                <a:solidFill>
                  <a:srgbClr val="FF0000"/>
                </a:solidFill>
              </a:rPr>
              <a:t> </a:t>
            </a:r>
            <a:r>
              <a:rPr lang="en-US" altLang="en-US" sz="2300" dirty="0" err="1"/>
              <a:t>menjelaskan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tentang</a:t>
            </a:r>
            <a:r>
              <a:rPr lang="en-US" altLang="en-US" sz="2300" dirty="0"/>
              <a:t> </a:t>
            </a:r>
            <a:r>
              <a:rPr lang="en-US" altLang="en-US" sz="2300" dirty="0" err="1"/>
              <a:t>sifat</a:t>
            </a:r>
            <a:r>
              <a:rPr lang="en-US" altLang="en-US" sz="2300" dirty="0"/>
              <a:t> </a:t>
            </a:r>
            <a:r>
              <a:rPr lang="en-US" altLang="en-US" sz="2300" dirty="0" err="1"/>
              <a:t>permintaan</a:t>
            </a:r>
            <a:r>
              <a:rPr lang="en-US" altLang="en-US" sz="2300" dirty="0"/>
              <a:t> </a:t>
            </a:r>
            <a:r>
              <a:rPr lang="en-US" altLang="en-US" sz="2300" dirty="0" err="1"/>
              <a:t>para</a:t>
            </a:r>
            <a:r>
              <a:rPr lang="en-US" altLang="en-US" sz="2300" dirty="0"/>
              <a:t> </a:t>
            </a:r>
            <a:r>
              <a:rPr lang="en-US" altLang="en-US" sz="2300" dirty="0" err="1"/>
              <a:t>pembeli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terhadap</a:t>
            </a:r>
            <a:r>
              <a:rPr lang="en-US" altLang="en-US" sz="2300" dirty="0"/>
              <a:t> </a:t>
            </a:r>
            <a:r>
              <a:rPr lang="en-US" altLang="en-US" sz="2300" dirty="0" err="1"/>
              <a:t>suatu</a:t>
            </a:r>
            <a:r>
              <a:rPr lang="en-US" altLang="en-US" sz="2300" dirty="0"/>
              <a:t> </a:t>
            </a:r>
            <a:r>
              <a:rPr lang="en-US" altLang="en-US" sz="2300" dirty="0" err="1" smtClean="0"/>
              <a:t>barang</a:t>
            </a:r>
            <a:endParaRPr lang="id-ID" sz="2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91952" y="3789040"/>
            <a:ext cx="2351856" cy="2520280"/>
          </a:xfrm>
        </p:spPr>
        <p:txBody>
          <a:bodyPr>
            <a:noAutofit/>
          </a:bodyPr>
          <a:lstStyle/>
          <a:p>
            <a:r>
              <a:rPr lang="id-ID" altLang="en-US" sz="2300" b="1" dirty="0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Teori </a:t>
            </a:r>
            <a:r>
              <a:rPr lang="id-ID" altLang="en-US" sz="23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penawaran </a:t>
            </a:r>
            <a:r>
              <a:rPr lang="id-ID" altLang="en-US" sz="2300" b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menerangkan sifat para penjual dalam menawarkan sesuatu barang yang dijualnya</a:t>
            </a:r>
            <a:endParaRPr lang="id-ID" sz="230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932040" y="260648"/>
            <a:ext cx="3744416" cy="5955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miter lim="800000"/>
            <a:headEnd/>
            <a:tailEnd/>
          </a:ln>
        </p:spPr>
        <p:txBody>
          <a:bodyPr vert="horz" lIns="45720" tIns="45720" rIns="45720" bIns="4572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id-ID" altLang="en-US" sz="4000" dirty="0" smtClean="0">
                <a:latin typeface="Arial" pitchFamily="34" charset="0"/>
                <a:cs typeface="Arial" pitchFamily="34" charset="0"/>
              </a:rPr>
              <a:t>endahuluan</a:t>
            </a:r>
            <a:endParaRPr lang="en-US" alt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 rot="344328">
            <a:off x="3253884" y="1179782"/>
            <a:ext cx="5132310" cy="4018914"/>
          </a:xfrm>
          <a:prstGeom prst="rect">
            <a:avLst/>
          </a:prstGeom>
        </p:spPr>
        <p:txBody>
          <a:bodyPr vert="horz" lIns="64008" rIns="45720" bIns="45720" anchor="t">
            <a:normAutofit/>
          </a:bodyPr>
          <a:lstStyle>
            <a:lvl1pPr marL="0" indent="0" algn="l" rtl="0" eaLnBrk="1" latinLnBrk="0" hangingPunct="1">
              <a:spcBef>
                <a:spcPts val="250"/>
              </a:spcBef>
              <a:buClr>
                <a:schemeClr val="accent3"/>
              </a:buClr>
              <a:buSzPct val="95000"/>
              <a:buFontTx/>
              <a:buNone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en-US" sz="2400" b="1" dirty="0" smtClean="0">
                <a:solidFill>
                  <a:srgbClr val="00B0F0"/>
                </a:solidFill>
                <a:latin typeface="Calibri"/>
                <a:ea typeface="+mj-ea"/>
                <a:cs typeface="+mj-cs"/>
              </a:rPr>
              <a:t>Keseimbangan Pasar</a:t>
            </a:r>
          </a:p>
          <a:p>
            <a:pPr>
              <a:spcAft>
                <a:spcPts val="600"/>
              </a:spcAft>
            </a:pPr>
            <a:r>
              <a:rPr lang="id-ID" altLang="en-US" sz="2200" b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Bertemunya permintan </a:t>
            </a:r>
            <a:r>
              <a:rPr lang="id-ID" altLang="en-US" sz="2200" b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oleh pembeli dan penawaran oleh penjual </a:t>
            </a:r>
            <a:r>
              <a:rPr lang="id-ID" altLang="en-US" sz="2200" b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ditunjukkan dengan interaksi </a:t>
            </a:r>
            <a:r>
              <a:rPr lang="id-ID" altLang="en-US" sz="2200" b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antara pembeli dan penjual dalam menetukan </a:t>
            </a:r>
            <a:r>
              <a:rPr lang="id-ID" altLang="en-US" sz="2200" b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harga </a:t>
            </a:r>
            <a:r>
              <a:rPr lang="id-ID" altLang="en-US" sz="2200" b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dan jumlah barang yang akan diperjual </a:t>
            </a:r>
            <a:r>
              <a:rPr lang="id-ID" altLang="en-US" sz="2200" b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belikan = harga dan jumlah </a:t>
            </a:r>
            <a:r>
              <a:rPr lang="id-ID" altLang="en-US" sz="2200" b="1" dirty="0" smtClean="0">
                <a:solidFill>
                  <a:srgbClr val="04617B"/>
                </a:solidFill>
                <a:latin typeface="Calibri"/>
              </a:rPr>
              <a:t>keseimbangan  </a:t>
            </a:r>
            <a:r>
              <a:rPr lang="id-ID" altLang="en-US" sz="2200" b="1" dirty="0">
                <a:solidFill>
                  <a:srgbClr val="04617B"/>
                </a:solidFill>
                <a:latin typeface="Calibri"/>
              </a:rPr>
              <a:t>(harga pasar</a:t>
            </a:r>
            <a:r>
              <a:rPr lang="id-ID" altLang="en-US" sz="2200" b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.) </a:t>
            </a:r>
          </a:p>
          <a:p>
            <a:r>
              <a:rPr lang="id-ID" altLang="en-US" sz="22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Keseimbangan Pasar</a:t>
            </a:r>
            <a:r>
              <a:rPr lang="id-ID" altLang="en-US" sz="2200" b="1" dirty="0">
                <a:solidFill>
                  <a:srgbClr val="00B0F0"/>
                </a:solidFill>
                <a:latin typeface="Calibri"/>
                <a:ea typeface="+mj-ea"/>
                <a:cs typeface="+mj-cs"/>
              </a:rPr>
              <a:t> </a:t>
            </a:r>
            <a:r>
              <a:rPr lang="id-ID" altLang="en-US" sz="2200" b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didefinisikan sebagai suatu kondisi dimana jumlah penawaran sama besar dengan jumlah permintaan</a:t>
            </a:r>
          </a:p>
          <a:p>
            <a:endParaRPr lang="id-ID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5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712968" cy="4389120"/>
          </a:xfrm>
        </p:spPr>
        <p:txBody>
          <a:bodyPr>
            <a:normAutofit/>
          </a:bodyPr>
          <a:lstStyle/>
          <a:p>
            <a:r>
              <a:rPr lang="id-ID" sz="2500" dirty="0"/>
              <a:t>Seperti halnya permintaan (demand) konsumen maka penawaran (supply) barang tertentu ( barang X ) dapat dijelaskan melalui 3 cara :</a:t>
            </a:r>
            <a:endParaRPr lang="id-ID" sz="2500" dirty="0" smtClean="0"/>
          </a:p>
          <a:p>
            <a:pPr marL="730350" indent="-514350">
              <a:buFont typeface="Wingdings 2"/>
              <a:buAutoNum type="alphaLcPeriod"/>
            </a:pPr>
            <a:r>
              <a:rPr lang="id-ID" sz="2500" dirty="0" smtClean="0"/>
              <a:t>dengan persamaan / Fungsi matematis</a:t>
            </a:r>
          </a:p>
          <a:p>
            <a:pPr marL="730350" indent="-514350">
              <a:buAutoNum type="alphaLcPeriod"/>
            </a:pPr>
            <a:r>
              <a:rPr lang="id-ID" sz="2500" dirty="0" smtClean="0"/>
              <a:t>dengan </a:t>
            </a:r>
            <a:r>
              <a:rPr lang="id-ID" sz="2500" dirty="0"/>
              <a:t>menggunakan tabel / Skedul</a:t>
            </a:r>
            <a:endParaRPr lang="id-ID" sz="2500" dirty="0" smtClean="0"/>
          </a:p>
          <a:p>
            <a:pPr marL="730350" indent="-514350">
              <a:buAutoNum type="alphaLcPeriod"/>
            </a:pPr>
            <a:r>
              <a:rPr lang="id-ID" sz="2500" dirty="0" smtClean="0"/>
              <a:t>dengan grafik/kurva</a:t>
            </a:r>
          </a:p>
          <a:p>
            <a:pPr marL="0" indent="0">
              <a:buNone/>
            </a:pPr>
            <a:r>
              <a:rPr lang="id-ID" sz="2500" dirty="0" smtClean="0"/>
              <a:t>	</a:t>
            </a:r>
            <a:r>
              <a:rPr lang="id-ID" sz="2500" b="1" dirty="0" smtClean="0"/>
              <a:t>Kurva penawaran </a:t>
            </a:r>
            <a:r>
              <a:rPr lang="id-ID" sz="2500" dirty="0"/>
              <a:t>adalah suatu garis/skala yang </a:t>
            </a:r>
            <a:r>
              <a:rPr lang="id-ID" sz="2500" dirty="0" smtClean="0"/>
              <a:t>	menghubungkan </a:t>
            </a:r>
            <a:r>
              <a:rPr lang="id-ID" sz="2500" dirty="0"/>
              <a:t>titik-titik kemungkinan tingkat </a:t>
            </a:r>
            <a:r>
              <a:rPr lang="id-ID" sz="2500" dirty="0" smtClean="0"/>
              <a:t>	harga </a:t>
            </a:r>
            <a:r>
              <a:rPr lang="id-ID" sz="2500" dirty="0"/>
              <a:t>dengan berbagai kemungkinan jumlah barang </a:t>
            </a:r>
            <a:r>
              <a:rPr lang="id-ID" sz="2500" dirty="0" smtClean="0"/>
              <a:t>	yang ditawarkan.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718274" y="6407795"/>
            <a:ext cx="869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sv-SE" sz="1200" dirty="0"/>
              <a:t>BARANG</a:t>
            </a:r>
            <a:r>
              <a:rPr lang="en-GB" sz="1200" dirty="0"/>
              <a:t>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99592" y="451520"/>
            <a:ext cx="72008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  <a:cs typeface="Times New Roman" pitchFamily="18" charset="0"/>
              </a:rPr>
              <a:t>Contoh Tabel dan </a:t>
            </a:r>
            <a:r>
              <a:rPr lang="en-GB" sz="2400" b="1" dirty="0" err="1" smtClean="0">
                <a:solidFill>
                  <a:schemeClr val="bg1"/>
                </a:solidFill>
                <a:cs typeface="Times New Roman" pitchFamily="18" charset="0"/>
              </a:rPr>
              <a:t>Kurva</a:t>
            </a:r>
            <a:r>
              <a:rPr lang="en-GB" sz="24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cs typeface="Times New Roman" pitchFamily="18" charset="0"/>
              </a:rPr>
              <a:t>Pe</a:t>
            </a:r>
            <a:r>
              <a:rPr lang="id-ID" sz="2400" b="1" dirty="0" smtClean="0">
                <a:solidFill>
                  <a:schemeClr val="bg1"/>
                </a:solidFill>
                <a:cs typeface="Times New Roman" pitchFamily="18" charset="0"/>
              </a:rPr>
              <a:t>nawa</a:t>
            </a:r>
            <a:r>
              <a:rPr lang="en-GB" sz="2400" b="1" dirty="0" smtClean="0">
                <a:solidFill>
                  <a:schemeClr val="bg1"/>
                </a:solidFill>
                <a:cs typeface="Times New Roman" pitchFamily="18" charset="0"/>
              </a:rPr>
              <a:t>ran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 flipH="1">
            <a:off x="4895700" y="4581128"/>
            <a:ext cx="54039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17604" y="4290864"/>
            <a:ext cx="2719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 sz="2400" b="1" dirty="0" err="1">
                <a:cs typeface="Times New Roman" pitchFamily="18" charset="0"/>
              </a:rPr>
              <a:t>Kurva</a:t>
            </a:r>
            <a:r>
              <a:rPr lang="en-GB" sz="2400" b="1" dirty="0">
                <a:cs typeface="Times New Roman" pitchFamily="18" charset="0"/>
              </a:rPr>
              <a:t> </a:t>
            </a:r>
            <a:r>
              <a:rPr lang="en-GB" sz="2400" b="1" dirty="0" err="1" smtClean="0">
                <a:cs typeface="Times New Roman" pitchFamily="18" charset="0"/>
              </a:rPr>
              <a:t>Pe</a:t>
            </a:r>
            <a:r>
              <a:rPr lang="id-ID" sz="2400" b="1" dirty="0" smtClean="0">
                <a:cs typeface="Times New Roman" pitchFamily="18" charset="0"/>
              </a:rPr>
              <a:t>nawa</a:t>
            </a:r>
            <a:r>
              <a:rPr lang="en-GB" sz="2400" b="1" dirty="0" smtClean="0">
                <a:cs typeface="Times New Roman" pitchFamily="18" charset="0"/>
              </a:rPr>
              <a:t>ran</a:t>
            </a:r>
            <a:endParaRPr lang="en-GB" sz="24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4337" y="1113036"/>
            <a:ext cx="4679751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 dirty="0"/>
              <a:t>TITIK 	HARGA		QUANTITY</a:t>
            </a:r>
          </a:p>
          <a:p>
            <a:pPr eaLnBrk="1" hangingPunct="1"/>
            <a:r>
              <a:rPr lang="en-US" dirty="0"/>
              <a:t>A	600		80</a:t>
            </a:r>
          </a:p>
          <a:p>
            <a:pPr eaLnBrk="1" hangingPunct="1"/>
            <a:r>
              <a:rPr lang="en-US" dirty="0"/>
              <a:t>B	500		60</a:t>
            </a:r>
          </a:p>
          <a:p>
            <a:pPr eaLnBrk="1" hangingPunct="1"/>
            <a:r>
              <a:rPr lang="en-US" dirty="0"/>
              <a:t>C	400		40</a:t>
            </a:r>
          </a:p>
          <a:p>
            <a:pPr eaLnBrk="1" hangingPunct="1"/>
            <a:r>
              <a:rPr lang="en-US" dirty="0"/>
              <a:t>D	300		20</a:t>
            </a:r>
          </a:p>
          <a:p>
            <a:pPr eaLnBrk="1" hangingPunct="1"/>
            <a:r>
              <a:rPr lang="en-US" dirty="0"/>
              <a:t>E	200		0</a:t>
            </a: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8" y="2996952"/>
            <a:ext cx="4175696" cy="365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4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30" y="1556792"/>
            <a:ext cx="84249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Contoh</a:t>
            </a:r>
            <a:r>
              <a:rPr lang="id-ID" sz="2400" dirty="0"/>
              <a:t>	:	</a:t>
            </a:r>
            <a:endParaRPr lang="id-ID" sz="2400" dirty="0" smtClean="0"/>
          </a:p>
          <a:p>
            <a:r>
              <a:rPr lang="id-ID" sz="2400" dirty="0" smtClean="0"/>
              <a:t>Diketahui fungsi</a:t>
            </a:r>
            <a:r>
              <a:rPr lang="id-ID" sz="2400" dirty="0"/>
              <a:t> </a:t>
            </a:r>
            <a:r>
              <a:rPr lang="id-ID" sz="2400" dirty="0" smtClean="0"/>
              <a:t>penawaran </a:t>
            </a:r>
            <a:r>
              <a:rPr lang="id-ID" sz="2400" dirty="0" smtClean="0"/>
              <a:t>sepatu di Pasar Baru </a:t>
            </a:r>
            <a:r>
              <a:rPr lang="id-ID" sz="2400" dirty="0"/>
              <a:t>sebagai </a:t>
            </a:r>
            <a:r>
              <a:rPr lang="id-ID" sz="2400" dirty="0" smtClean="0"/>
              <a:t>berikut :  	</a:t>
            </a:r>
            <a:r>
              <a:rPr lang="id-ID" sz="2400" b="1" dirty="0" smtClean="0"/>
              <a:t>Qs = 80 + </a:t>
            </a:r>
            <a:r>
              <a:rPr lang="id-ID" sz="2400" b="1" dirty="0"/>
              <a:t>2 </a:t>
            </a:r>
            <a:r>
              <a:rPr lang="id-ID" sz="2400" b="1" dirty="0" smtClean="0"/>
              <a:t>P     Q = f (P)   </a:t>
            </a:r>
            <a:r>
              <a:rPr lang="id-ID" sz="2400" b="1" dirty="0" smtClean="0">
                <a:latin typeface="Arial Narrow"/>
              </a:rPr>
              <a:t>→ P = f (Q)</a:t>
            </a:r>
            <a:endParaRPr lang="id-ID" sz="2400" b="1" dirty="0"/>
          </a:p>
          <a:p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/>
              <a:t>Nilai   </a:t>
            </a:r>
            <a:r>
              <a:rPr lang="id-ID" sz="2400" b="1" dirty="0" smtClean="0"/>
              <a:t>keofisien   penawaran </a:t>
            </a:r>
            <a:r>
              <a:rPr lang="id-ID" sz="2400" dirty="0" smtClean="0"/>
              <a:t> sepatu  sebesar  +2   (b  =  +2), </a:t>
            </a:r>
          </a:p>
          <a:p>
            <a:r>
              <a:rPr lang="id-ID" sz="2400" dirty="0" smtClean="0"/>
              <a:t>Hal </a:t>
            </a:r>
            <a:r>
              <a:rPr lang="id-ID" sz="2400" dirty="0"/>
              <a:t>ini   dapat   </a:t>
            </a:r>
            <a:r>
              <a:rPr lang="id-ID" sz="2400" dirty="0" smtClean="0"/>
              <a:t>diartikan   </a:t>
            </a:r>
            <a:r>
              <a:rPr lang="id-ID" sz="2400" dirty="0"/>
              <a:t>bahwa   apabila   terjadi   kenaikkan   harga  </a:t>
            </a:r>
            <a:r>
              <a:rPr lang="id-ID" sz="2400" dirty="0" smtClean="0"/>
              <a:t>sepatu </a:t>
            </a:r>
            <a:r>
              <a:rPr lang="id-ID" sz="2400" dirty="0"/>
              <a:t>sebesar  </a:t>
            </a:r>
            <a:r>
              <a:rPr lang="id-ID" sz="2400" dirty="0" smtClean="0"/>
              <a:t>satuan satuan </a:t>
            </a:r>
            <a:r>
              <a:rPr lang="id-ID" sz="2400" dirty="0"/>
              <a:t>rupiah, </a:t>
            </a:r>
            <a:r>
              <a:rPr lang="id-ID" sz="2400" dirty="0" smtClean="0"/>
              <a:t>maka  penawaran sepatu </a:t>
            </a:r>
            <a:r>
              <a:rPr lang="id-ID" sz="2400" dirty="0"/>
              <a:t>akan </a:t>
            </a:r>
            <a:r>
              <a:rPr lang="id-ID" sz="2400" dirty="0" smtClean="0"/>
              <a:t>naik </a:t>
            </a:r>
            <a:r>
              <a:rPr lang="id-ID" sz="2400" dirty="0"/>
              <a:t>sebanyak 2 unit</a:t>
            </a:r>
            <a:r>
              <a:rPr lang="id-ID" sz="2400" dirty="0" smtClean="0"/>
              <a:t>.</a:t>
            </a:r>
          </a:p>
          <a:p>
            <a:endParaRPr lang="id-ID" sz="2400" dirty="0"/>
          </a:p>
          <a:p>
            <a:r>
              <a:rPr lang="id-ID" sz="2400" dirty="0" smtClean="0"/>
              <a:t>Nilai   </a:t>
            </a:r>
            <a:r>
              <a:rPr lang="id-ID" sz="2400" b="1" dirty="0" smtClean="0"/>
              <a:t>konstanta</a:t>
            </a:r>
            <a:r>
              <a:rPr lang="id-ID" sz="2400" dirty="0" smtClean="0"/>
              <a:t>  ( a  = 80 ),  tidak  ditafsirkan  karena  hal  ini memperlihatkan permintaan sepatu sebanyak 80 unit  pada saat harga sepatu sebesar Rp 0,-.</a:t>
            </a:r>
          </a:p>
          <a:p>
            <a:r>
              <a:rPr lang="id-ID" sz="2400" b="1" dirty="0"/>
              <a:t>Qs = 80 + 2 </a:t>
            </a:r>
            <a:r>
              <a:rPr lang="id-ID" sz="2400" b="1" dirty="0" smtClean="0"/>
              <a:t>P </a:t>
            </a:r>
            <a:r>
              <a:rPr lang="id-ID" sz="2400" b="1" dirty="0" smtClean="0">
                <a:latin typeface="Arial Narrow"/>
              </a:rPr>
              <a:t>→  - </a:t>
            </a:r>
            <a:r>
              <a:rPr lang="id-ID" sz="2400" b="1" dirty="0"/>
              <a:t>2 </a:t>
            </a:r>
            <a:r>
              <a:rPr lang="id-ID" sz="2400" b="1" dirty="0" smtClean="0"/>
              <a:t>P = 80 – Q </a:t>
            </a:r>
            <a:r>
              <a:rPr lang="id-ID" sz="2400" b="1" dirty="0">
                <a:latin typeface="Arial Narrow"/>
              </a:rPr>
              <a:t>→</a:t>
            </a:r>
            <a:r>
              <a:rPr lang="id-ID" sz="2400" b="1" dirty="0" smtClean="0"/>
              <a:t> P = </a:t>
            </a:r>
            <a:r>
              <a:rPr lang="id-ID" sz="2400" b="1" u="sng" dirty="0"/>
              <a:t>80 – Q </a:t>
            </a:r>
            <a:r>
              <a:rPr lang="id-ID" sz="2400" b="1" dirty="0" smtClean="0"/>
              <a:t> = -40 + 0,5 Q</a:t>
            </a:r>
          </a:p>
          <a:p>
            <a:r>
              <a:rPr lang="id-ID" sz="2400" dirty="0" smtClean="0"/>
              <a:t>                                                                    -2 </a:t>
            </a:r>
            <a:endParaRPr lang="id-ID" sz="2400" dirty="0"/>
          </a:p>
        </p:txBody>
      </p:sp>
      <p:sp>
        <p:nvSpPr>
          <p:cNvPr id="5" name="object 6"/>
          <p:cNvSpPr txBox="1"/>
          <p:nvPr/>
        </p:nvSpPr>
        <p:spPr>
          <a:xfrm>
            <a:off x="323530" y="793436"/>
            <a:ext cx="8424934" cy="403316"/>
          </a:xfrm>
          <a:prstGeom prst="rect">
            <a:avLst/>
          </a:prstGeom>
          <a:solidFill>
            <a:srgbClr val="4AACC5"/>
          </a:solidFill>
        </p:spPr>
        <p:txBody>
          <a:bodyPr vert="horz" wrap="square" lIns="0" tIns="33655" rIns="0" bIns="0" rtlCol="0">
            <a:spAutoFit/>
          </a:bodyPr>
          <a:lstStyle/>
          <a:p>
            <a:pPr marL="107314">
              <a:spcBef>
                <a:spcPts val="265"/>
              </a:spcBef>
            </a:pPr>
            <a:r>
              <a:rPr sz="2400" b="1" dirty="0" smtClean="0">
                <a:solidFill>
                  <a:srgbClr val="FFFFFF"/>
                </a:solidFill>
                <a:latin typeface="Arial"/>
                <a:cs typeface="Arial"/>
              </a:rPr>
              <a:t>CONTOH </a:t>
            </a:r>
            <a:r>
              <a:rPr sz="2400" b="1" dirty="0" err="1" smtClean="0">
                <a:solidFill>
                  <a:srgbClr val="FFFFFF"/>
                </a:solidFill>
                <a:latin typeface="Arial"/>
                <a:cs typeface="Arial"/>
              </a:rPr>
              <a:t>Fungsi</a:t>
            </a:r>
            <a:r>
              <a:rPr sz="24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 err="1" smtClean="0">
                <a:solidFill>
                  <a:srgbClr val="FFFFFF"/>
                </a:solidFill>
                <a:latin typeface="Arial"/>
                <a:cs typeface="Arial"/>
              </a:rPr>
              <a:t>Penawaran</a:t>
            </a:r>
            <a:r>
              <a:rPr sz="2400" b="1" dirty="0" smtClean="0">
                <a:solidFill>
                  <a:srgbClr val="FFFFFF"/>
                </a:solidFill>
                <a:latin typeface="Arial"/>
                <a:cs typeface="Arial"/>
              </a:rPr>
              <a:t> :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33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5" y="1772815"/>
            <a:ext cx="4283969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395536" y="2636912"/>
            <a:ext cx="252028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94360" y="2452246"/>
            <a:ext cx="151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/>
              <a:t>Qs = 80 + 2 P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2894360" y="2814712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/>
              <a:t>P= </a:t>
            </a:r>
            <a:r>
              <a:rPr lang="id-ID" b="1" dirty="0"/>
              <a:t>-40 + 0,5 Q</a:t>
            </a:r>
          </a:p>
        </p:txBody>
      </p:sp>
    </p:spTree>
    <p:extLst>
      <p:ext uri="{BB962C8B-B14F-4D97-AF65-F5344CB8AC3E}">
        <p14:creationId xmlns:p14="http://schemas.microsoft.com/office/powerpoint/2010/main" val="1081932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764704"/>
            <a:ext cx="856895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latin typeface="+mj-lt"/>
              </a:rPr>
              <a:t>Bentuk kurva penawaran </a:t>
            </a:r>
            <a:r>
              <a:rPr lang="id-ID" sz="2400" dirty="0" smtClean="0">
                <a:latin typeface="+mj-lt"/>
              </a:rPr>
              <a:t>(</a:t>
            </a:r>
            <a:r>
              <a:rPr lang="id-ID" sz="2400" b="1" dirty="0" smtClean="0">
                <a:latin typeface="+mj-lt"/>
              </a:rPr>
              <a:t>S</a:t>
            </a:r>
            <a:r>
              <a:rPr lang="id-ID" sz="2400" dirty="0" smtClean="0">
                <a:latin typeface="+mj-lt"/>
              </a:rPr>
              <a:t>) yang </a:t>
            </a:r>
            <a:r>
              <a:rPr lang="id-ID" sz="2400" dirty="0">
                <a:latin typeface="+mj-lt"/>
              </a:rPr>
              <a:t>tidak tunduk terhadap Hukum </a:t>
            </a:r>
            <a:r>
              <a:rPr lang="id-ID" sz="2400" dirty="0" smtClean="0">
                <a:latin typeface="+mj-lt"/>
              </a:rPr>
              <a:t>Penawaran </a:t>
            </a:r>
            <a:r>
              <a:rPr lang="id-ID" sz="2400" dirty="0">
                <a:latin typeface="+mj-lt"/>
              </a:rPr>
              <a:t>: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d-ID" sz="2400" b="1" dirty="0" smtClean="0">
                <a:latin typeface="+mj-lt"/>
              </a:rPr>
              <a:t>Kurva </a:t>
            </a:r>
            <a:r>
              <a:rPr lang="id-ID" sz="2400" dirty="0">
                <a:latin typeface="+mj-lt"/>
              </a:rPr>
              <a:t>S yang sejajar dengan sumbu kuantitas. </a:t>
            </a:r>
            <a:r>
              <a:rPr lang="id-ID" sz="2400" dirty="0" smtClean="0">
                <a:latin typeface="+mj-lt"/>
              </a:rPr>
              <a:t> Bentuk </a:t>
            </a:r>
            <a:r>
              <a:rPr lang="id-ID" sz="2400" dirty="0">
                <a:latin typeface="+mj-lt"/>
              </a:rPr>
              <a:t>kurva </a:t>
            </a:r>
            <a:r>
              <a:rPr lang="id-ID" sz="2400" dirty="0" smtClean="0">
                <a:latin typeface="+mj-lt"/>
              </a:rPr>
              <a:t>S </a:t>
            </a:r>
            <a:r>
              <a:rPr lang="id-ID" sz="2400" dirty="0">
                <a:latin typeface="+mj-lt"/>
              </a:rPr>
              <a:t>yang seperti ini disebut kurva S yang </a:t>
            </a:r>
            <a:r>
              <a:rPr lang="id-ID" sz="2400" b="1" dirty="0">
                <a:latin typeface="+mj-lt"/>
              </a:rPr>
              <a:t>elastis </a:t>
            </a:r>
            <a:r>
              <a:rPr lang="id-ID" sz="2400" b="1" dirty="0" smtClean="0">
                <a:latin typeface="+mj-lt"/>
              </a:rPr>
              <a:t>sempurna (Gbr 1)</a:t>
            </a:r>
            <a:endParaRPr lang="id-ID" sz="2400" dirty="0">
              <a:latin typeface="+mj-lt"/>
            </a:endParaRPr>
          </a:p>
          <a:p>
            <a:pPr marL="441325" indent="-441325">
              <a:spcAft>
                <a:spcPts val="600"/>
              </a:spcAft>
            </a:pPr>
            <a:r>
              <a:rPr lang="id-ID" sz="2400" dirty="0">
                <a:latin typeface="+mj-lt"/>
              </a:rPr>
              <a:t>2. </a:t>
            </a:r>
            <a:r>
              <a:rPr lang="id-ID" sz="2400" dirty="0" smtClean="0">
                <a:latin typeface="+mj-lt"/>
              </a:rPr>
              <a:t>  </a:t>
            </a:r>
            <a:r>
              <a:rPr lang="id-ID" sz="2400" b="1" dirty="0" smtClean="0">
                <a:latin typeface="+mj-lt"/>
              </a:rPr>
              <a:t>Kurva S</a:t>
            </a:r>
            <a:r>
              <a:rPr lang="id-ID" sz="2400" dirty="0" smtClean="0">
                <a:latin typeface="+mj-lt"/>
              </a:rPr>
              <a:t> </a:t>
            </a:r>
            <a:r>
              <a:rPr lang="id-ID" sz="2400" dirty="0">
                <a:latin typeface="+mj-lt"/>
              </a:rPr>
              <a:t>yang sejajar dengan sumbu </a:t>
            </a:r>
            <a:r>
              <a:rPr lang="id-ID" sz="2400" dirty="0" smtClean="0">
                <a:latin typeface="+mj-lt"/>
              </a:rPr>
              <a:t>harga.  </a:t>
            </a:r>
            <a:r>
              <a:rPr lang="id-ID" sz="2400" dirty="0">
                <a:latin typeface="+mj-lt"/>
              </a:rPr>
              <a:t>Bentuk </a:t>
            </a:r>
            <a:r>
              <a:rPr lang="id-ID" sz="2400" dirty="0" smtClean="0">
                <a:latin typeface="+mj-lt"/>
              </a:rPr>
              <a:t> Kurva </a:t>
            </a:r>
            <a:r>
              <a:rPr lang="id-ID" sz="2400" dirty="0">
                <a:latin typeface="+mj-lt"/>
              </a:rPr>
              <a:t>S yang seperti disebut kurva S yang </a:t>
            </a:r>
            <a:r>
              <a:rPr lang="id-ID" sz="2400" b="1" dirty="0" smtClean="0">
                <a:latin typeface="+mj-lt"/>
              </a:rPr>
              <a:t>inelastis Sempurna</a:t>
            </a:r>
            <a:r>
              <a:rPr lang="id-ID" sz="2400" dirty="0">
                <a:latin typeface="+mj-lt"/>
              </a:rPr>
              <a:t> </a:t>
            </a:r>
            <a:r>
              <a:rPr lang="id-ID" sz="2400" dirty="0" smtClean="0">
                <a:latin typeface="+mj-lt"/>
              </a:rPr>
              <a:t>(</a:t>
            </a:r>
            <a:r>
              <a:rPr lang="id-ID" sz="2400" b="1" dirty="0" smtClean="0">
                <a:latin typeface="+mj-lt"/>
              </a:rPr>
              <a:t>Gbr 2</a:t>
            </a:r>
            <a:r>
              <a:rPr lang="id-ID" sz="2400" dirty="0" smtClean="0">
                <a:latin typeface="+mj-lt"/>
              </a:rPr>
              <a:t>).</a:t>
            </a:r>
            <a:endParaRPr lang="id-ID" sz="2400" dirty="0">
              <a:latin typeface="+mj-lt"/>
            </a:endParaRPr>
          </a:p>
          <a:p>
            <a:pPr marL="457200" indent="-457200">
              <a:buAutoNum type="arabicPeriod" startAt="3"/>
            </a:pPr>
            <a:r>
              <a:rPr lang="id-ID" sz="2400" b="1" dirty="0" smtClean="0">
                <a:latin typeface="+mj-lt"/>
              </a:rPr>
              <a:t>Kurva </a:t>
            </a:r>
            <a:r>
              <a:rPr lang="id-ID" sz="2400" b="1" dirty="0">
                <a:latin typeface="+mj-lt"/>
              </a:rPr>
              <a:t>S</a:t>
            </a:r>
            <a:r>
              <a:rPr lang="id-ID" sz="2400" dirty="0">
                <a:latin typeface="+mj-lt"/>
              </a:rPr>
              <a:t> yang bergerak dari kiri atas kekanan bawah. Bentuk </a:t>
            </a:r>
            <a:endParaRPr lang="id-ID" sz="2400" dirty="0" smtClean="0">
              <a:latin typeface="+mj-lt"/>
            </a:endParaRPr>
          </a:p>
          <a:p>
            <a:pPr marL="441325" indent="-441325"/>
            <a:r>
              <a:rPr lang="id-ID" sz="2400" dirty="0">
                <a:latin typeface="+mj-lt"/>
              </a:rPr>
              <a:t> </a:t>
            </a:r>
            <a:r>
              <a:rPr lang="id-ID" sz="2400" dirty="0" smtClean="0">
                <a:latin typeface="+mj-lt"/>
              </a:rPr>
              <a:t>      kurva </a:t>
            </a:r>
            <a:r>
              <a:rPr lang="id-ID" sz="2400" dirty="0">
                <a:latin typeface="+mj-lt"/>
              </a:rPr>
              <a:t>S yang seperti ini disebut </a:t>
            </a:r>
            <a:r>
              <a:rPr lang="id-ID" sz="2400" b="1" i="1" dirty="0">
                <a:latin typeface="+mj-lt"/>
              </a:rPr>
              <a:t>Backward binding supply </a:t>
            </a:r>
            <a:r>
              <a:rPr lang="id-ID" sz="2400" b="1" i="1" dirty="0" smtClean="0">
                <a:latin typeface="+mj-lt"/>
              </a:rPr>
              <a:t>curve </a:t>
            </a:r>
            <a:r>
              <a:rPr lang="id-ID" sz="2400" dirty="0">
                <a:latin typeface="+mj-lt"/>
              </a:rPr>
              <a:t>(</a:t>
            </a:r>
            <a:r>
              <a:rPr lang="id-ID" sz="2400" b="1" dirty="0">
                <a:latin typeface="+mj-lt"/>
              </a:rPr>
              <a:t>Gbr </a:t>
            </a:r>
            <a:r>
              <a:rPr lang="id-ID" sz="2400" b="1" dirty="0" smtClean="0">
                <a:latin typeface="+mj-lt"/>
              </a:rPr>
              <a:t>3 &amp; 4</a:t>
            </a:r>
            <a:r>
              <a:rPr lang="id-ID" sz="2400" dirty="0" smtClean="0">
                <a:latin typeface="+mj-lt"/>
              </a:rPr>
              <a:t>).</a:t>
            </a:r>
            <a:endParaRPr lang="id-ID" sz="2400" dirty="0">
              <a:latin typeface="+mj-lt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2"/>
          <a:stretch/>
        </p:blipFill>
        <p:spPr bwMode="auto">
          <a:xfrm>
            <a:off x="827584" y="4450080"/>
            <a:ext cx="7848872" cy="19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72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/>
          <p:cNvSpPr/>
          <p:nvPr/>
        </p:nvSpPr>
        <p:spPr>
          <a:xfrm>
            <a:off x="1568073" y="0"/>
            <a:ext cx="7575929" cy="6858000"/>
          </a:xfrm>
          <a:custGeom>
            <a:avLst/>
            <a:gdLst>
              <a:gd name="connsiteX0" fmla="*/ 4731655 w 10101239"/>
              <a:gd name="connsiteY0" fmla="*/ 0 h 6858000"/>
              <a:gd name="connsiteX1" fmla="*/ 7282347 w 10101239"/>
              <a:gd name="connsiteY1" fmla="*/ 0 h 6858000"/>
              <a:gd name="connsiteX2" fmla="*/ 7550547 w 10101239"/>
              <a:gd name="connsiteY2" fmla="*/ 0 h 6858000"/>
              <a:gd name="connsiteX3" fmla="*/ 10101239 w 10101239"/>
              <a:gd name="connsiteY3" fmla="*/ 0 h 6858000"/>
              <a:gd name="connsiteX4" fmla="*/ 10101239 w 10101239"/>
              <a:gd name="connsiteY4" fmla="*/ 6858000 h 6858000"/>
              <a:gd name="connsiteX5" fmla="*/ 7550547 w 10101239"/>
              <a:gd name="connsiteY5" fmla="*/ 6858000 h 6858000"/>
              <a:gd name="connsiteX6" fmla="*/ 2550692 w 10101239"/>
              <a:gd name="connsiteY6" fmla="*/ 6858000 h 6858000"/>
              <a:gd name="connsiteX7" fmla="*/ 0 w 1010123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1239" h="6858000">
                <a:moveTo>
                  <a:pt x="4731655" y="0"/>
                </a:moveTo>
                <a:lnTo>
                  <a:pt x="7282347" y="0"/>
                </a:lnTo>
                <a:lnTo>
                  <a:pt x="7550547" y="0"/>
                </a:lnTo>
                <a:lnTo>
                  <a:pt x="10101239" y="0"/>
                </a:lnTo>
                <a:lnTo>
                  <a:pt x="10101239" y="6858000"/>
                </a:lnTo>
                <a:lnTo>
                  <a:pt x="7550547" y="6858000"/>
                </a:lnTo>
                <a:lnTo>
                  <a:pt x="2550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952546"/>
            <a:ext cx="5138072" cy="22775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5000" dirty="0" smtClean="0">
                <a:gradFill>
                  <a:gsLst>
                    <a:gs pos="0">
                      <a:srgbClr val="00BDFB">
                        <a:lumMod val="50000"/>
                      </a:srgbClr>
                    </a:gs>
                    <a:gs pos="50000">
                      <a:srgbClr val="00BDFB"/>
                    </a:gs>
                    <a:gs pos="100000">
                      <a:srgbClr val="00BDFB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KESEIMBANGAN PASAR</a:t>
            </a:r>
          </a:p>
          <a:p>
            <a:pPr algn="ctr"/>
            <a:r>
              <a:rPr lang="id-ID" altLang="ko-KR" sz="4200" dirty="0">
                <a:gradFill>
                  <a:gsLst>
                    <a:gs pos="0">
                      <a:srgbClr val="00BDFB">
                        <a:lumMod val="50000"/>
                      </a:srgbClr>
                    </a:gs>
                    <a:gs pos="50000">
                      <a:srgbClr val="00BDFB"/>
                    </a:gs>
                    <a:gs pos="100000">
                      <a:srgbClr val="00BDFB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(Market Equilibrium)</a:t>
            </a:r>
            <a:endParaRPr lang="en-US" altLang="ko-KR" sz="4200" dirty="0">
              <a:gradFill>
                <a:gsLst>
                  <a:gs pos="0">
                    <a:srgbClr val="00BDFB">
                      <a:lumMod val="50000"/>
                    </a:srgbClr>
                  </a:gs>
                  <a:gs pos="50000">
                    <a:srgbClr val="00BDFB"/>
                  </a:gs>
                  <a:gs pos="100000">
                    <a:srgbClr val="00BDFB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23" name="Freeform: Shape 22"/>
          <p:cNvSpPr/>
          <p:nvPr/>
        </p:nvSpPr>
        <p:spPr>
          <a:xfrm rot="18326748">
            <a:off x="7358492" y="455085"/>
            <a:ext cx="2204904" cy="499700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Freeform: Shape 23"/>
          <p:cNvSpPr/>
          <p:nvPr/>
        </p:nvSpPr>
        <p:spPr>
          <a:xfrm rot="18326748" flipH="1" flipV="1">
            <a:off x="-419398" y="5902932"/>
            <a:ext cx="2204904" cy="499700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" y="1741833"/>
            <a:ext cx="3545917" cy="346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71381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77900"/>
          </a:xfrm>
        </p:spPr>
        <p:txBody>
          <a:bodyPr/>
          <a:lstStyle/>
          <a:p>
            <a:pPr algn="ctr" eaLnBrk="1" hangingPunct="1"/>
            <a:r>
              <a:rPr lang="id-ID" altLang="en-US" sz="5400" b="1" dirty="0" smtClean="0"/>
              <a:t>Keseimbangan Pasar</a:t>
            </a:r>
            <a:r>
              <a:rPr lang="id-ID" altLang="en-US" sz="3200" dirty="0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3713" y="1327720"/>
            <a:ext cx="8458200" cy="3973487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id-ID" altLang="en-US" b="1" dirty="0" smtClean="0"/>
              <a:t>Pasar</a:t>
            </a:r>
            <a:r>
              <a:rPr lang="id-ID" altLang="en-US" dirty="0" smtClean="0"/>
              <a:t> adalah kondisi dimana bertemunya </a:t>
            </a:r>
            <a:r>
              <a:rPr lang="id-ID" altLang="en-US" b="1" dirty="0" smtClean="0"/>
              <a:t>penawaran</a:t>
            </a:r>
            <a:r>
              <a:rPr lang="id-ID" altLang="en-US" dirty="0" smtClean="0"/>
              <a:t> (produsen/penjual)  dan </a:t>
            </a:r>
            <a:r>
              <a:rPr lang="id-ID" altLang="en-US" b="1" dirty="0" smtClean="0"/>
              <a:t>permintaan</a:t>
            </a:r>
            <a:r>
              <a:rPr lang="id-ID" altLang="en-US" dirty="0" smtClean="0"/>
              <a:t> (konsumen/pembeli)</a:t>
            </a:r>
          </a:p>
          <a:p>
            <a:pPr eaLnBrk="1" hangingPunct="1">
              <a:spcAft>
                <a:spcPts val="300"/>
              </a:spcAft>
            </a:pPr>
            <a:r>
              <a:rPr lang="id-ID" altLang="en-US" dirty="0" smtClean="0"/>
              <a:t>Pasar</a:t>
            </a:r>
            <a:r>
              <a:rPr lang="en-US" altLang="en-US" dirty="0" smtClean="0"/>
              <a:t> </a:t>
            </a:r>
            <a:r>
              <a:rPr lang="id-ID" altLang="en-US" dirty="0" smtClean="0"/>
              <a:t>suatu macam barang dikatakan berada dalam </a:t>
            </a:r>
            <a:r>
              <a:rPr lang="id-ID" altLang="en-US" b="1" dirty="0" smtClean="0"/>
              <a:t>keseimbangan</a:t>
            </a:r>
            <a:r>
              <a:rPr lang="id-ID" altLang="en-US" dirty="0" smtClean="0"/>
              <a:t> (</a:t>
            </a:r>
            <a:r>
              <a:rPr lang="id-ID" altLang="en-US" b="1" dirty="0" smtClean="0"/>
              <a:t>Equilibrium</a:t>
            </a:r>
            <a:r>
              <a:rPr lang="id-ID" altLang="en-US" dirty="0" smtClean="0"/>
              <a:t>) bila jumlah barang yang diminta di pasar tersebut sama dengan jumlah barang yang ditawarkan dan  harga yang ditawarkan sama dengan harga yang di minta</a:t>
            </a:r>
          </a:p>
          <a:p>
            <a:pPr eaLnBrk="1" hangingPunct="1"/>
            <a:r>
              <a:rPr lang="id-ID" altLang="en-US" b="1" dirty="0" smtClean="0"/>
              <a:t>Persamaan  Keseimbangan pasar</a:t>
            </a:r>
            <a:r>
              <a:rPr lang="id-ID" altLang="en-US" dirty="0" smtClean="0"/>
              <a:t> :</a:t>
            </a:r>
            <a:r>
              <a:rPr lang="id-ID" altLang="en-US" sz="2400" dirty="0" smtClean="0"/>
              <a:t> </a:t>
            </a:r>
          </a:p>
        </p:txBody>
      </p:sp>
      <p:grpSp>
        <p:nvGrpSpPr>
          <p:cNvPr id="12292" name="object 21"/>
          <p:cNvGrpSpPr>
            <a:grpSpLocks/>
          </p:cNvGrpSpPr>
          <p:nvPr/>
        </p:nvGrpSpPr>
        <p:grpSpPr bwMode="auto">
          <a:xfrm>
            <a:off x="8304213" y="4583113"/>
            <a:ext cx="844550" cy="2262187"/>
            <a:chOff x="16599408" y="6890766"/>
            <a:chExt cx="1689100" cy="3394710"/>
          </a:xfrm>
        </p:grpSpPr>
        <p:sp>
          <p:nvSpPr>
            <p:cNvPr id="6" name="object 22"/>
            <p:cNvSpPr/>
            <p:nvPr/>
          </p:nvSpPr>
          <p:spPr>
            <a:xfrm>
              <a:off x="17091532" y="8689366"/>
              <a:ext cx="1196976" cy="1596110"/>
            </a:xfrm>
            <a:custGeom>
              <a:avLst/>
              <a:gdLst/>
              <a:ahLst/>
              <a:cxnLst/>
              <a:rect l="l" t="t" r="r" b="b"/>
              <a:pathLst>
                <a:path w="1196340" h="1595754">
                  <a:moveTo>
                    <a:pt x="1195803" y="0"/>
                  </a:moveTo>
                  <a:lnTo>
                    <a:pt x="762860" y="0"/>
                  </a:lnTo>
                  <a:lnTo>
                    <a:pt x="0" y="1595624"/>
                  </a:lnTo>
                  <a:lnTo>
                    <a:pt x="436752" y="1595624"/>
                  </a:lnTo>
                  <a:lnTo>
                    <a:pt x="1195803" y="7969"/>
                  </a:lnTo>
                  <a:lnTo>
                    <a:pt x="1195803" y="0"/>
                  </a:lnTo>
                  <a:close/>
                </a:path>
              </a:pathLst>
            </a:custGeom>
            <a:solidFill>
              <a:srgbClr val="4ECDC4"/>
            </a:solidFill>
          </p:spPr>
          <p:txBody>
            <a:bodyPr lIns="0" tIns="0" rIns="0" bIns="0"/>
            <a:lstStyle/>
            <a:p>
              <a:pPr defTabSz="512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" name="object 23"/>
            <p:cNvSpPr/>
            <p:nvPr/>
          </p:nvSpPr>
          <p:spPr>
            <a:xfrm>
              <a:off x="16821658" y="7786493"/>
              <a:ext cx="1466850" cy="2498983"/>
            </a:xfrm>
            <a:custGeom>
              <a:avLst/>
              <a:gdLst/>
              <a:ahLst/>
              <a:cxnLst/>
              <a:rect l="l" t="t" r="r" b="b"/>
              <a:pathLst>
                <a:path w="1467484" h="2500629">
                  <a:moveTo>
                    <a:pt x="1467247" y="0"/>
                  </a:moveTo>
                  <a:lnTo>
                    <a:pt x="1194451" y="0"/>
                  </a:lnTo>
                  <a:lnTo>
                    <a:pt x="0" y="2500118"/>
                  </a:lnTo>
                  <a:lnTo>
                    <a:pt x="436626" y="2500118"/>
                  </a:lnTo>
                  <a:lnTo>
                    <a:pt x="1467247" y="342914"/>
                  </a:lnTo>
                  <a:lnTo>
                    <a:pt x="1467247" y="0"/>
                  </a:lnTo>
                  <a:close/>
                </a:path>
              </a:pathLst>
            </a:custGeom>
            <a:solidFill>
              <a:srgbClr val="A2E411"/>
            </a:solidFill>
          </p:spPr>
          <p:txBody>
            <a:bodyPr lIns="0" tIns="0" rIns="0" bIns="0"/>
            <a:lstStyle/>
            <a:p>
              <a:pPr defTabSz="512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" name="object 24"/>
            <p:cNvSpPr/>
            <p:nvPr/>
          </p:nvSpPr>
          <p:spPr>
            <a:xfrm>
              <a:off x="16599408" y="6890766"/>
              <a:ext cx="1689100" cy="2963523"/>
            </a:xfrm>
            <a:custGeom>
              <a:avLst/>
              <a:gdLst/>
              <a:ahLst/>
              <a:cxnLst/>
              <a:rect l="l" t="t" r="r" b="b"/>
              <a:pathLst>
                <a:path w="1689100" h="2962909">
                  <a:moveTo>
                    <a:pt x="1688592" y="0"/>
                  </a:moveTo>
                  <a:lnTo>
                    <a:pt x="1415796" y="0"/>
                  </a:lnTo>
                  <a:lnTo>
                    <a:pt x="0" y="2962655"/>
                  </a:lnTo>
                  <a:lnTo>
                    <a:pt x="436626" y="2962655"/>
                  </a:lnTo>
                  <a:lnTo>
                    <a:pt x="1688592" y="342826"/>
                  </a:lnTo>
                  <a:lnTo>
                    <a:pt x="1688592" y="0"/>
                  </a:lnTo>
                  <a:close/>
                </a:path>
              </a:pathLst>
            </a:custGeom>
            <a:solidFill>
              <a:srgbClr val="FF6B6B"/>
            </a:solidFill>
          </p:spPr>
          <p:txBody>
            <a:bodyPr lIns="0" tIns="0" rIns="0" bIns="0"/>
            <a:lstStyle/>
            <a:p>
              <a:pPr defTabSz="512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2293" name="object 25"/>
          <p:cNvGrpSpPr>
            <a:grpSpLocks/>
          </p:cNvGrpSpPr>
          <p:nvPr/>
        </p:nvGrpSpPr>
        <p:grpSpPr bwMode="auto">
          <a:xfrm>
            <a:off x="0" y="0"/>
            <a:ext cx="1446213" cy="1490663"/>
            <a:chOff x="0" y="0"/>
            <a:chExt cx="2893060" cy="2235200"/>
          </a:xfrm>
        </p:grpSpPr>
        <p:sp>
          <p:nvSpPr>
            <p:cNvPr id="10" name="object 26"/>
            <p:cNvSpPr/>
            <p:nvPr/>
          </p:nvSpPr>
          <p:spPr>
            <a:xfrm>
              <a:off x="0" y="0"/>
              <a:ext cx="2105487" cy="2235200"/>
            </a:xfrm>
            <a:custGeom>
              <a:avLst/>
              <a:gdLst/>
              <a:ahLst/>
              <a:cxnLst/>
              <a:rect l="l" t="t" r="r" b="b"/>
              <a:pathLst>
                <a:path w="2104390" h="2235200">
                  <a:moveTo>
                    <a:pt x="2104240" y="0"/>
                  </a:moveTo>
                  <a:lnTo>
                    <a:pt x="1563001" y="0"/>
                  </a:lnTo>
                  <a:lnTo>
                    <a:pt x="0" y="1660142"/>
                  </a:lnTo>
                  <a:lnTo>
                    <a:pt x="0" y="2234997"/>
                  </a:lnTo>
                  <a:lnTo>
                    <a:pt x="2104240" y="0"/>
                  </a:lnTo>
                  <a:close/>
                </a:path>
              </a:pathLst>
            </a:custGeom>
            <a:solidFill>
              <a:srgbClr val="4ECDC4"/>
            </a:solidFill>
          </p:spPr>
          <p:txBody>
            <a:bodyPr lIns="0" tIns="0" rIns="0" bIns="0"/>
            <a:lstStyle/>
            <a:p>
              <a:pPr defTabSz="512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object 27"/>
            <p:cNvSpPr/>
            <p:nvPr/>
          </p:nvSpPr>
          <p:spPr>
            <a:xfrm>
              <a:off x="276287" y="0"/>
              <a:ext cx="2140419" cy="1882900"/>
            </a:xfrm>
            <a:custGeom>
              <a:avLst/>
              <a:gdLst/>
              <a:ahLst/>
              <a:cxnLst/>
              <a:rect l="l" t="t" r="r" b="b"/>
              <a:pathLst>
                <a:path w="2139315" h="1882139">
                  <a:moveTo>
                    <a:pt x="2139292" y="0"/>
                  </a:moveTo>
                  <a:lnTo>
                    <a:pt x="1604808" y="0"/>
                  </a:lnTo>
                  <a:lnTo>
                    <a:pt x="0" y="1753997"/>
                  </a:lnTo>
                  <a:lnTo>
                    <a:pt x="417715" y="1881631"/>
                  </a:lnTo>
                  <a:lnTo>
                    <a:pt x="2139292" y="0"/>
                  </a:lnTo>
                  <a:close/>
                </a:path>
              </a:pathLst>
            </a:custGeom>
            <a:solidFill>
              <a:srgbClr val="FF6B6B"/>
            </a:solidFill>
          </p:spPr>
          <p:txBody>
            <a:bodyPr lIns="0" tIns="0" rIns="0" bIns="0"/>
            <a:lstStyle/>
            <a:p>
              <a:pPr defTabSz="512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object 28"/>
            <p:cNvSpPr/>
            <p:nvPr/>
          </p:nvSpPr>
          <p:spPr>
            <a:xfrm>
              <a:off x="987642" y="0"/>
              <a:ext cx="1905418" cy="1623435"/>
            </a:xfrm>
            <a:custGeom>
              <a:avLst/>
              <a:gdLst/>
              <a:ahLst/>
              <a:cxnLst/>
              <a:rect l="l" t="t" r="r" b="b"/>
              <a:pathLst>
                <a:path w="1905635" h="1622425">
                  <a:moveTo>
                    <a:pt x="1905383" y="0"/>
                  </a:moveTo>
                  <a:lnTo>
                    <a:pt x="1370735" y="0"/>
                  </a:lnTo>
                  <a:lnTo>
                    <a:pt x="0" y="1494917"/>
                  </a:lnTo>
                  <a:lnTo>
                    <a:pt x="417791" y="1622425"/>
                  </a:lnTo>
                  <a:lnTo>
                    <a:pt x="1905383" y="0"/>
                  </a:lnTo>
                  <a:close/>
                </a:path>
              </a:pathLst>
            </a:custGeom>
            <a:solidFill>
              <a:srgbClr val="A2E411"/>
            </a:solidFill>
          </p:spPr>
          <p:txBody>
            <a:bodyPr lIns="0" tIns="0" rIns="0" bIns="0"/>
            <a:lstStyle/>
            <a:p>
              <a:pPr defTabSz="512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5508104" y="5457279"/>
            <a:ext cx="2227263" cy="70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altLang="en-US" sz="4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alt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d-ID" altLang="en-US" sz="40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altLang="en-US" sz="3600" dirty="0">
                <a:latin typeface="Times New Roman" pitchFamily="18" charset="0"/>
                <a:cs typeface="Times New Roman" pitchFamily="18" charset="0"/>
              </a:rPr>
              <a:t>  P </a:t>
            </a:r>
            <a:r>
              <a:rPr lang="id-ID" altLang="en-US" sz="2400" i="1" dirty="0">
                <a:latin typeface="Times New Roman" pitchFamily="18" charset="0"/>
                <a:cs typeface="Times New Roman" pitchFamily="18" charset="0"/>
              </a:rPr>
              <a:t>s</a:t>
            </a:r>
            <a:endParaRPr lang="id-ID" sz="2400" i="1" dirty="0"/>
          </a:p>
        </p:txBody>
      </p:sp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4283968" y="5621238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Atau,</a:t>
            </a:r>
            <a:endParaRPr lang="id-ID" sz="2000" b="1" dirty="0"/>
          </a:p>
        </p:txBody>
      </p:sp>
      <p:sp>
        <p:nvSpPr>
          <p:cNvPr id="12296" name="Rectangle 15"/>
          <p:cNvSpPr>
            <a:spLocks noChangeArrowheads="1"/>
          </p:cNvSpPr>
          <p:nvPr/>
        </p:nvSpPr>
        <p:spPr bwMode="auto">
          <a:xfrm>
            <a:off x="1475656" y="5457418"/>
            <a:ext cx="2295351" cy="707886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altLang="en-US" sz="40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altLang="en-US" sz="40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d-ID" altLang="en-US" sz="4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id-ID" altLang="en-US" sz="4000" dirty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id-ID" altLang="en-US" sz="2400" i="1" dirty="0">
                <a:latin typeface="Times New Roman" pitchFamily="18" charset="0"/>
                <a:cs typeface="Times New Roman" pitchFamily="18" charset="0"/>
              </a:rPr>
              <a:t>s</a:t>
            </a:r>
            <a:endParaRPr lang="id-ID" sz="2400" i="1" dirty="0"/>
          </a:p>
        </p:txBody>
      </p:sp>
      <p:sp>
        <p:nvSpPr>
          <p:cNvPr id="12297" name="Rectangle 2"/>
          <p:cNvSpPr>
            <a:spLocks noChangeArrowheads="1"/>
          </p:cNvSpPr>
          <p:nvPr/>
        </p:nvSpPr>
        <p:spPr bwMode="auto">
          <a:xfrm>
            <a:off x="6746875" y="64881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224136"/>
          </a:xfrm>
          <a:solidFill>
            <a:schemeClr val="bg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200" b="1" dirty="0" smtClean="0"/>
              <a:t>Market Equilibrium</a:t>
            </a:r>
            <a:br>
              <a:rPr lang="en-US" altLang="en-US" sz="4200" b="1" dirty="0" smtClean="0"/>
            </a:br>
            <a:r>
              <a:rPr lang="en-US" altLang="en-US" sz="4200" b="1" dirty="0" smtClean="0"/>
              <a:t>(</a:t>
            </a:r>
            <a:r>
              <a:rPr lang="en-US" altLang="en-US" sz="4200" b="1" dirty="0" err="1" smtClean="0"/>
              <a:t>Keseimbangan</a:t>
            </a:r>
            <a:r>
              <a:rPr lang="en-US" altLang="en-US" sz="4200" b="1" dirty="0" smtClean="0"/>
              <a:t> </a:t>
            </a:r>
            <a:r>
              <a:rPr lang="en-US" altLang="en-US" sz="4200" b="1" dirty="0" err="1" smtClean="0"/>
              <a:t>Pasar</a:t>
            </a:r>
            <a:r>
              <a:rPr lang="en-US" altLang="en-US" sz="4200" b="1" dirty="0" smtClean="0"/>
              <a:t>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35480"/>
            <a:ext cx="4618856" cy="438912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800" dirty="0" err="1" smtClean="0"/>
              <a:t>Terjadi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apabila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jumlah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diminta</a:t>
            </a:r>
            <a:r>
              <a:rPr lang="en-US" altLang="en-US" sz="2800" dirty="0" smtClean="0"/>
              <a:t> (</a:t>
            </a:r>
            <a:r>
              <a:rPr lang="en-US" altLang="en-US" sz="2800" dirty="0" err="1" smtClean="0"/>
              <a:t>Qd</a:t>
            </a:r>
            <a:r>
              <a:rPr lang="en-US" altLang="en-US" sz="2800" dirty="0" smtClean="0"/>
              <a:t>)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jumlah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ditawarkan</a:t>
            </a:r>
            <a:r>
              <a:rPr lang="en-US" altLang="en-US" sz="2800" dirty="0" smtClean="0"/>
              <a:t> (Qs) </a:t>
            </a:r>
            <a:r>
              <a:rPr lang="en-US" altLang="en-US" sz="2800" dirty="0" err="1" smtClean="0"/>
              <a:t>adalah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sama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suatu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tingkat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harga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tertentu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err="1" smtClean="0"/>
              <a:t>Keseimbangan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ditunjukkan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perpotongan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antara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kurva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permintaan</a:t>
            </a:r>
            <a:r>
              <a:rPr lang="en-US" altLang="en-US" sz="2800" dirty="0" smtClean="0"/>
              <a:t> 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kurva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penawaran</a:t>
            </a:r>
            <a:endParaRPr lang="en-US" altLang="en-US" sz="2800" dirty="0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248472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6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55898"/>
            <a:ext cx="8100194" cy="728886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 err="1" smtClean="0">
                <a:solidFill>
                  <a:srgbClr val="0070C0"/>
                </a:solidFill>
              </a:rPr>
              <a:t>Perubahan</a:t>
            </a:r>
            <a:r>
              <a:rPr lang="en-US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</a:rPr>
              <a:t>Keseimbangan</a:t>
            </a:r>
            <a:r>
              <a:rPr lang="en-US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</a:rPr>
              <a:t>Pasar</a:t>
            </a:r>
            <a:endParaRPr lang="en-US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25425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000" smtClean="0"/>
              <a:t>       P                                                                                 P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 flipV="1">
            <a:off x="1295400" y="2209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295400" y="4343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4876800" y="21336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4876800" y="4343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1524000" y="2438400"/>
            <a:ext cx="2133600" cy="1524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 flipV="1">
            <a:off x="1760538" y="2286000"/>
            <a:ext cx="1905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 flipV="1">
            <a:off x="2286000" y="2819400"/>
            <a:ext cx="16764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V="1">
            <a:off x="5257800" y="2438400"/>
            <a:ext cx="21336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45" name="Line 15"/>
          <p:cNvSpPr>
            <a:spLocks noChangeShapeType="1"/>
          </p:cNvSpPr>
          <p:nvPr/>
        </p:nvSpPr>
        <p:spPr bwMode="auto">
          <a:xfrm>
            <a:off x="5105400" y="2895600"/>
            <a:ext cx="1905000" cy="10668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46" name="Line 17"/>
          <p:cNvSpPr>
            <a:spLocks noChangeShapeType="1"/>
          </p:cNvSpPr>
          <p:nvPr/>
        </p:nvSpPr>
        <p:spPr bwMode="auto">
          <a:xfrm>
            <a:off x="5638800" y="2590800"/>
            <a:ext cx="1905000" cy="10668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47" name="Line 26"/>
          <p:cNvSpPr>
            <a:spLocks noChangeShapeType="1"/>
          </p:cNvSpPr>
          <p:nvPr/>
        </p:nvSpPr>
        <p:spPr bwMode="auto">
          <a:xfrm>
            <a:off x="6019800" y="3429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48" name="Line 28"/>
          <p:cNvSpPr>
            <a:spLocks noChangeShapeType="1"/>
          </p:cNvSpPr>
          <p:nvPr/>
        </p:nvSpPr>
        <p:spPr bwMode="auto">
          <a:xfrm flipH="1">
            <a:off x="4876800" y="3429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49" name="Line 31"/>
          <p:cNvSpPr>
            <a:spLocks noChangeShapeType="1"/>
          </p:cNvSpPr>
          <p:nvPr/>
        </p:nvSpPr>
        <p:spPr bwMode="auto">
          <a:xfrm>
            <a:off x="6477000" y="3048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50" name="Line 34"/>
          <p:cNvSpPr>
            <a:spLocks noChangeShapeType="1"/>
          </p:cNvSpPr>
          <p:nvPr/>
        </p:nvSpPr>
        <p:spPr bwMode="auto">
          <a:xfrm flipH="1">
            <a:off x="4876800" y="3048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51" name="Line 37"/>
          <p:cNvSpPr>
            <a:spLocks noChangeShapeType="1"/>
          </p:cNvSpPr>
          <p:nvPr/>
        </p:nvSpPr>
        <p:spPr bwMode="auto">
          <a:xfrm>
            <a:off x="3048000" y="3505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52" name="Line 40"/>
          <p:cNvSpPr>
            <a:spLocks noChangeShapeType="1"/>
          </p:cNvSpPr>
          <p:nvPr/>
        </p:nvSpPr>
        <p:spPr bwMode="auto">
          <a:xfrm flipH="1">
            <a:off x="1295400" y="3505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53" name="Line 42"/>
          <p:cNvSpPr>
            <a:spLocks noChangeShapeType="1"/>
          </p:cNvSpPr>
          <p:nvPr/>
        </p:nvSpPr>
        <p:spPr bwMode="auto">
          <a:xfrm flipH="1">
            <a:off x="1295400" y="3124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54" name="Line 44"/>
          <p:cNvSpPr>
            <a:spLocks noChangeShapeType="1"/>
          </p:cNvSpPr>
          <p:nvPr/>
        </p:nvSpPr>
        <p:spPr bwMode="auto">
          <a:xfrm>
            <a:off x="2438400" y="3124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55" name="Text Box 52"/>
          <p:cNvSpPr txBox="1">
            <a:spLocks noChangeArrowheads="1"/>
          </p:cNvSpPr>
          <p:nvPr/>
        </p:nvSpPr>
        <p:spPr bwMode="auto">
          <a:xfrm>
            <a:off x="974725" y="4483100"/>
            <a:ext cx="6642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/>
            <a:r>
              <a:rPr lang="en-US" altLang="en-US" sz="1000"/>
              <a:t>0                            Q1         Q2                  Q                  0                          Q1      Q2                   Q</a:t>
            </a:r>
          </a:p>
        </p:txBody>
      </p:sp>
      <p:sp>
        <p:nvSpPr>
          <p:cNvPr id="18456" name="Text Box 54"/>
          <p:cNvSpPr txBox="1">
            <a:spLocks noChangeArrowheads="1"/>
          </p:cNvSpPr>
          <p:nvPr/>
        </p:nvSpPr>
        <p:spPr bwMode="auto">
          <a:xfrm>
            <a:off x="974725" y="3035300"/>
            <a:ext cx="360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/>
            <a:r>
              <a:rPr lang="en-US" altLang="en-US" sz="1000"/>
              <a:t>P1</a:t>
            </a:r>
          </a:p>
        </p:txBody>
      </p:sp>
      <p:sp>
        <p:nvSpPr>
          <p:cNvPr id="18457" name="Text Box 55"/>
          <p:cNvSpPr txBox="1">
            <a:spLocks noChangeArrowheads="1"/>
          </p:cNvSpPr>
          <p:nvPr/>
        </p:nvSpPr>
        <p:spPr bwMode="auto">
          <a:xfrm>
            <a:off x="974725" y="3416300"/>
            <a:ext cx="360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/>
            <a:r>
              <a:rPr lang="en-US" altLang="en-US" sz="1000"/>
              <a:t>P2</a:t>
            </a:r>
          </a:p>
        </p:txBody>
      </p:sp>
      <p:sp>
        <p:nvSpPr>
          <p:cNvPr id="18458" name="Text Box 60"/>
          <p:cNvSpPr txBox="1">
            <a:spLocks noChangeArrowheads="1"/>
          </p:cNvSpPr>
          <p:nvPr/>
        </p:nvSpPr>
        <p:spPr bwMode="auto">
          <a:xfrm>
            <a:off x="4479925" y="2959100"/>
            <a:ext cx="403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/>
            <a:r>
              <a:rPr lang="en-US" altLang="en-US" sz="1000"/>
              <a:t> P2</a:t>
            </a:r>
          </a:p>
        </p:txBody>
      </p:sp>
      <p:sp>
        <p:nvSpPr>
          <p:cNvPr id="18459" name="Text Box 61"/>
          <p:cNvSpPr txBox="1">
            <a:spLocks noChangeArrowheads="1"/>
          </p:cNvSpPr>
          <p:nvPr/>
        </p:nvSpPr>
        <p:spPr bwMode="auto">
          <a:xfrm>
            <a:off x="4479925" y="3340100"/>
            <a:ext cx="403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/>
            <a:r>
              <a:rPr lang="en-US" altLang="en-US" sz="1000"/>
              <a:t> P1</a:t>
            </a:r>
          </a:p>
        </p:txBody>
      </p:sp>
      <p:sp>
        <p:nvSpPr>
          <p:cNvPr id="18460" name="Text Box 62"/>
          <p:cNvSpPr txBox="1">
            <a:spLocks noChangeArrowheads="1"/>
          </p:cNvSpPr>
          <p:nvPr/>
        </p:nvSpPr>
        <p:spPr bwMode="auto">
          <a:xfrm>
            <a:off x="3413125" y="2349500"/>
            <a:ext cx="360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/>
            <a:r>
              <a:rPr lang="en-US" altLang="en-US" sz="1000"/>
              <a:t>S1</a:t>
            </a:r>
          </a:p>
        </p:txBody>
      </p:sp>
      <p:sp>
        <p:nvSpPr>
          <p:cNvPr id="18461" name="Text Box 63"/>
          <p:cNvSpPr txBox="1">
            <a:spLocks noChangeArrowheads="1"/>
          </p:cNvSpPr>
          <p:nvPr/>
        </p:nvSpPr>
        <p:spPr bwMode="auto">
          <a:xfrm>
            <a:off x="3946525" y="2730500"/>
            <a:ext cx="360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/>
            <a:r>
              <a:rPr lang="en-US" altLang="en-US" sz="1000"/>
              <a:t>S2</a:t>
            </a:r>
          </a:p>
        </p:txBody>
      </p:sp>
      <p:sp>
        <p:nvSpPr>
          <p:cNvPr id="18462" name="Text Box 64"/>
          <p:cNvSpPr txBox="1">
            <a:spLocks noChangeArrowheads="1"/>
          </p:cNvSpPr>
          <p:nvPr/>
        </p:nvSpPr>
        <p:spPr bwMode="auto">
          <a:xfrm>
            <a:off x="3565525" y="3873500"/>
            <a:ext cx="325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/>
            <a:r>
              <a:rPr lang="en-US" altLang="en-US" sz="1000"/>
              <a:t> D</a:t>
            </a:r>
          </a:p>
        </p:txBody>
      </p:sp>
      <p:sp>
        <p:nvSpPr>
          <p:cNvPr id="18463" name="Text Box 67"/>
          <p:cNvSpPr txBox="1">
            <a:spLocks noChangeArrowheads="1"/>
          </p:cNvSpPr>
          <p:nvPr/>
        </p:nvSpPr>
        <p:spPr bwMode="auto">
          <a:xfrm>
            <a:off x="6994525" y="3873500"/>
            <a:ext cx="366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/>
            <a:r>
              <a:rPr lang="en-US" altLang="en-US" sz="1000"/>
              <a:t>D1</a:t>
            </a:r>
          </a:p>
        </p:txBody>
      </p:sp>
      <p:sp>
        <p:nvSpPr>
          <p:cNvPr id="18464" name="Text Box 68"/>
          <p:cNvSpPr txBox="1">
            <a:spLocks noChangeArrowheads="1"/>
          </p:cNvSpPr>
          <p:nvPr/>
        </p:nvSpPr>
        <p:spPr bwMode="auto">
          <a:xfrm>
            <a:off x="7527925" y="3492500"/>
            <a:ext cx="366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/>
            <a:r>
              <a:rPr lang="en-US" altLang="en-US" sz="1000" dirty="0"/>
              <a:t>D2</a:t>
            </a:r>
          </a:p>
        </p:txBody>
      </p:sp>
      <p:sp>
        <p:nvSpPr>
          <p:cNvPr id="18465" name="Text Box 72"/>
          <p:cNvSpPr txBox="1">
            <a:spLocks noChangeArrowheads="1"/>
          </p:cNvSpPr>
          <p:nvPr/>
        </p:nvSpPr>
        <p:spPr bwMode="auto">
          <a:xfrm>
            <a:off x="7299325" y="2349500"/>
            <a:ext cx="319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/>
            <a:r>
              <a:rPr lang="en-US" altLang="en-US" sz="1000"/>
              <a:t> S</a:t>
            </a:r>
          </a:p>
        </p:txBody>
      </p:sp>
      <p:sp>
        <p:nvSpPr>
          <p:cNvPr id="18466" name="Text Box 73"/>
          <p:cNvSpPr txBox="1">
            <a:spLocks noChangeArrowheads="1"/>
          </p:cNvSpPr>
          <p:nvPr/>
        </p:nvSpPr>
        <p:spPr bwMode="auto">
          <a:xfrm>
            <a:off x="8137525" y="4311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18467" name="Line 74"/>
          <p:cNvSpPr>
            <a:spLocks noChangeShapeType="1"/>
          </p:cNvSpPr>
          <p:nvPr/>
        </p:nvSpPr>
        <p:spPr bwMode="auto">
          <a:xfrm>
            <a:off x="3124200" y="2819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68" name="Line 75"/>
          <p:cNvSpPr>
            <a:spLocks noChangeShapeType="1"/>
          </p:cNvSpPr>
          <p:nvPr/>
        </p:nvSpPr>
        <p:spPr bwMode="auto">
          <a:xfrm>
            <a:off x="16002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69" name="Line 76"/>
          <p:cNvSpPr>
            <a:spLocks noChangeShapeType="1"/>
          </p:cNvSpPr>
          <p:nvPr/>
        </p:nvSpPr>
        <p:spPr bwMode="auto">
          <a:xfrm>
            <a:off x="2590800" y="4114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70" name="Line 77"/>
          <p:cNvSpPr>
            <a:spLocks noChangeShapeType="1"/>
          </p:cNvSpPr>
          <p:nvPr/>
        </p:nvSpPr>
        <p:spPr bwMode="auto">
          <a:xfrm flipV="1">
            <a:off x="6858000" y="3581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71" name="Line 78"/>
          <p:cNvSpPr>
            <a:spLocks noChangeShapeType="1"/>
          </p:cNvSpPr>
          <p:nvPr/>
        </p:nvSpPr>
        <p:spPr bwMode="auto">
          <a:xfrm flipV="1">
            <a:off x="51054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72" name="Line 79"/>
          <p:cNvSpPr>
            <a:spLocks noChangeShapeType="1"/>
          </p:cNvSpPr>
          <p:nvPr/>
        </p:nvSpPr>
        <p:spPr bwMode="auto">
          <a:xfrm>
            <a:off x="60960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73" name="Text Box 81"/>
          <p:cNvSpPr txBox="1">
            <a:spLocks noChangeArrowheads="1"/>
          </p:cNvSpPr>
          <p:nvPr/>
        </p:nvSpPr>
        <p:spPr bwMode="auto">
          <a:xfrm>
            <a:off x="746125" y="4997450"/>
            <a:ext cx="3016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/>
            <a:r>
              <a:rPr lang="en-US" altLang="en-US"/>
              <a:t>   Jika penawaran naik</a:t>
            </a:r>
          </a:p>
          <a:p>
            <a:pPr algn="l"/>
            <a:r>
              <a:rPr lang="en-US" altLang="en-US"/>
              <a:t>   permintaan tetap</a:t>
            </a:r>
          </a:p>
        </p:txBody>
      </p:sp>
      <p:sp>
        <p:nvSpPr>
          <p:cNvPr id="18474" name="Text Box 82"/>
          <p:cNvSpPr txBox="1">
            <a:spLocks noChangeArrowheads="1"/>
          </p:cNvSpPr>
          <p:nvPr/>
        </p:nvSpPr>
        <p:spPr bwMode="auto">
          <a:xfrm>
            <a:off x="4708525" y="4997450"/>
            <a:ext cx="282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/>
            <a:r>
              <a:rPr lang="en-US" altLang="en-US"/>
              <a:t>Jika permintaan naik</a:t>
            </a:r>
          </a:p>
          <a:p>
            <a:pPr algn="l"/>
            <a:r>
              <a:rPr lang="en-US" altLang="en-US"/>
              <a:t>Penawaran tetap</a:t>
            </a:r>
          </a:p>
        </p:txBody>
      </p:sp>
      <p:sp>
        <p:nvSpPr>
          <p:cNvPr id="18475" name="Text Box 83"/>
          <p:cNvSpPr txBox="1">
            <a:spLocks noChangeArrowheads="1"/>
          </p:cNvSpPr>
          <p:nvPr/>
        </p:nvSpPr>
        <p:spPr bwMode="auto">
          <a:xfrm>
            <a:off x="9051925" y="5683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4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14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Contoh Soal </a:t>
            </a:r>
            <a:r>
              <a:rPr lang="id-ID" altLang="en-US" sz="3600" smtClean="0"/>
              <a:t>1</a:t>
            </a:r>
            <a:r>
              <a:rPr lang="en-US" altLang="en-US" sz="3600" smtClean="0"/>
              <a:t>: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181600"/>
          </a:xfrm>
        </p:spPr>
        <p:txBody>
          <a:bodyPr/>
          <a:lstStyle/>
          <a:p>
            <a:pPr marL="36000" algn="just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altLang="en-US" sz="2400" dirty="0" smtClean="0">
                <a:latin typeface="Times New Roman" pitchFamily="18" charset="0"/>
                <a:cs typeface="Times New Roman" pitchFamily="18" charset="0"/>
              </a:rPr>
              <a:t>Fungsi permintaan ditunjukan oleh persamaan Q</a:t>
            </a:r>
            <a:r>
              <a:rPr lang="id-ID" altLang="en-US" sz="24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d-ID" altLang="en-US" sz="2400" dirty="0" smtClean="0">
                <a:latin typeface="Times New Roman" pitchFamily="18" charset="0"/>
                <a:cs typeface="Times New Roman" pitchFamily="18" charset="0"/>
              </a:rPr>
              <a:t> = 10 – 5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d-ID" altLang="en-US" sz="2400" dirty="0" smtClean="0">
                <a:latin typeface="Times New Roman" pitchFamily="18" charset="0"/>
                <a:cs typeface="Times New Roman" pitchFamily="18" charset="0"/>
              </a:rPr>
              <a:t> dan fungsi penawarannya Q</a:t>
            </a:r>
            <a:r>
              <a:rPr lang="id-ID" altLang="en-US" sz="24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d-ID" altLang="en-US" sz="2400" dirty="0" smtClean="0">
                <a:latin typeface="Times New Roman" pitchFamily="18" charset="0"/>
                <a:cs typeface="Times New Roman" pitchFamily="18" charset="0"/>
              </a:rPr>
              <a:t>  = 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- 4 + 9P</a:t>
            </a:r>
            <a:r>
              <a:rPr lang="id-ID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000" lvl="1" indent="-360000" algn="just" eaLnBrk="1" hangingPunct="1">
              <a:spcBef>
                <a:spcPts val="0"/>
              </a:spcBef>
              <a:buClrTx/>
              <a:buFont typeface="Calibri" pitchFamily="34" charset="0"/>
              <a:buAutoNum type="alphaLcPeriod"/>
              <a:defRPr/>
            </a:pPr>
            <a:r>
              <a:rPr lang="id-ID" altLang="en-US" dirty="0" smtClean="0">
                <a:latin typeface="Times New Roman" pitchFamily="18" charset="0"/>
                <a:cs typeface="Times New Roman" pitchFamily="18" charset="0"/>
              </a:rPr>
              <a:t>Berapakah harga dan jumlah keseimbangan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yang</a:t>
            </a:r>
            <a:r>
              <a:rPr lang="id-ID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tercipta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id-ID" altLang="en-US" dirty="0" smtClean="0">
                <a:latin typeface="Times New Roman" pitchFamily="18" charset="0"/>
                <a:cs typeface="Times New Roman" pitchFamily="18" charset="0"/>
              </a:rPr>
              <a:t>pasar ?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000" lvl="1" indent="-360000" algn="just" eaLnBrk="1" hangingPunct="1">
              <a:spcBef>
                <a:spcPts val="0"/>
              </a:spcBef>
              <a:spcAft>
                <a:spcPts val="600"/>
              </a:spcAft>
              <a:buClrTx/>
              <a:buFont typeface="Calibri" pitchFamily="34" charset="0"/>
              <a:buAutoNum type="alphaLcPeriod"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d-ID" altLang="en-US" dirty="0" smtClean="0">
                <a:latin typeface="Times New Roman" pitchFamily="18" charset="0"/>
                <a:cs typeface="Times New Roman" pitchFamily="18" charset="0"/>
              </a:rPr>
              <a:t>unjukkan secara geometri !</a:t>
            </a:r>
          </a:p>
          <a:p>
            <a:pPr marL="366713" lvl="1" indent="0" algn="just" eaLnBrk="1" hangingPunct="1">
              <a:spcBef>
                <a:spcPts val="0"/>
              </a:spcBef>
              <a:buClrTx/>
              <a:buFont typeface="Wingdings 2" pitchFamily="18" charset="2"/>
              <a:buNone/>
              <a:defRPr/>
            </a:pPr>
            <a:r>
              <a:rPr lang="en-US" altLang="en-US" sz="2800" dirty="0" err="1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Penyelesaian</a:t>
            </a:r>
            <a:r>
              <a:rPr lang="id-ID" altLang="en-US" sz="28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: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2200" dirty="0" smtClean="0"/>
              <a:t>a. </a:t>
            </a:r>
            <a:r>
              <a:rPr lang="id-ID" altLang="en-US" sz="2200" dirty="0" smtClean="0"/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Keseimbangan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pasar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Grafik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Keseimbangan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pasar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d-ID" altLang="en-US" sz="22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=    Q</a:t>
            </a:r>
            <a:r>
              <a:rPr lang="id-ID" altLang="en-US" sz="22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	    10 – 5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P    </a:t>
            </a: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- 4 + 9P</a:t>
            </a: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14 P     </a:t>
            </a: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=   -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					 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   P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   1  </a:t>
            </a: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200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              </a:t>
            </a: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Q   =   10 – 5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       Q   =    5   ≡ 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en-US" sz="2200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					</a:t>
            </a: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	Harga dan jumlah keseimbangan </a:t>
            </a:r>
          </a:p>
          <a:p>
            <a:pPr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id-ID" altLang="en-US" sz="2200" dirty="0" smtClean="0">
                <a:latin typeface="Times New Roman" pitchFamily="18" charset="0"/>
                <a:cs typeface="Times New Roman" pitchFamily="18" charset="0"/>
              </a:rPr>
              <a:t>    pasar adalah E ( 5,1 )</a:t>
            </a: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40" name="object 21"/>
          <p:cNvGrpSpPr>
            <a:grpSpLocks/>
          </p:cNvGrpSpPr>
          <p:nvPr/>
        </p:nvGrpSpPr>
        <p:grpSpPr bwMode="auto">
          <a:xfrm>
            <a:off x="8304213" y="4583113"/>
            <a:ext cx="844550" cy="2262187"/>
            <a:chOff x="16599408" y="6890766"/>
            <a:chExt cx="1689100" cy="3394710"/>
          </a:xfrm>
        </p:grpSpPr>
        <p:sp>
          <p:nvSpPr>
            <p:cNvPr id="5" name="object 22"/>
            <p:cNvSpPr/>
            <p:nvPr/>
          </p:nvSpPr>
          <p:spPr>
            <a:xfrm>
              <a:off x="17091532" y="8689366"/>
              <a:ext cx="1196976" cy="1596110"/>
            </a:xfrm>
            <a:custGeom>
              <a:avLst/>
              <a:gdLst/>
              <a:ahLst/>
              <a:cxnLst/>
              <a:rect l="l" t="t" r="r" b="b"/>
              <a:pathLst>
                <a:path w="1196340" h="1595754">
                  <a:moveTo>
                    <a:pt x="1195803" y="0"/>
                  </a:moveTo>
                  <a:lnTo>
                    <a:pt x="762860" y="0"/>
                  </a:lnTo>
                  <a:lnTo>
                    <a:pt x="0" y="1595624"/>
                  </a:lnTo>
                  <a:lnTo>
                    <a:pt x="436752" y="1595624"/>
                  </a:lnTo>
                  <a:lnTo>
                    <a:pt x="1195803" y="7969"/>
                  </a:lnTo>
                  <a:lnTo>
                    <a:pt x="1195803" y="0"/>
                  </a:lnTo>
                  <a:close/>
                </a:path>
              </a:pathLst>
            </a:custGeom>
            <a:solidFill>
              <a:srgbClr val="4ECDC4"/>
            </a:solidFill>
          </p:spPr>
          <p:txBody>
            <a:bodyPr lIns="0" tIns="0" rIns="0" bIns="0"/>
            <a:lstStyle/>
            <a:p>
              <a:pPr defTabSz="512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" name="object 23"/>
            <p:cNvSpPr/>
            <p:nvPr/>
          </p:nvSpPr>
          <p:spPr>
            <a:xfrm>
              <a:off x="16821658" y="7786493"/>
              <a:ext cx="1466850" cy="2498983"/>
            </a:xfrm>
            <a:custGeom>
              <a:avLst/>
              <a:gdLst/>
              <a:ahLst/>
              <a:cxnLst/>
              <a:rect l="l" t="t" r="r" b="b"/>
              <a:pathLst>
                <a:path w="1467484" h="2500629">
                  <a:moveTo>
                    <a:pt x="1467247" y="0"/>
                  </a:moveTo>
                  <a:lnTo>
                    <a:pt x="1194451" y="0"/>
                  </a:lnTo>
                  <a:lnTo>
                    <a:pt x="0" y="2500118"/>
                  </a:lnTo>
                  <a:lnTo>
                    <a:pt x="436626" y="2500118"/>
                  </a:lnTo>
                  <a:lnTo>
                    <a:pt x="1467247" y="342914"/>
                  </a:lnTo>
                  <a:lnTo>
                    <a:pt x="1467247" y="0"/>
                  </a:lnTo>
                  <a:close/>
                </a:path>
              </a:pathLst>
            </a:custGeom>
            <a:solidFill>
              <a:srgbClr val="A2E411"/>
            </a:solidFill>
          </p:spPr>
          <p:txBody>
            <a:bodyPr lIns="0" tIns="0" rIns="0" bIns="0"/>
            <a:lstStyle/>
            <a:p>
              <a:pPr defTabSz="512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" name="object 24"/>
            <p:cNvSpPr/>
            <p:nvPr/>
          </p:nvSpPr>
          <p:spPr>
            <a:xfrm>
              <a:off x="16599408" y="6890766"/>
              <a:ext cx="1689100" cy="2963523"/>
            </a:xfrm>
            <a:custGeom>
              <a:avLst/>
              <a:gdLst/>
              <a:ahLst/>
              <a:cxnLst/>
              <a:rect l="l" t="t" r="r" b="b"/>
              <a:pathLst>
                <a:path w="1689100" h="2962909">
                  <a:moveTo>
                    <a:pt x="1688592" y="0"/>
                  </a:moveTo>
                  <a:lnTo>
                    <a:pt x="1415796" y="0"/>
                  </a:lnTo>
                  <a:lnTo>
                    <a:pt x="0" y="2962655"/>
                  </a:lnTo>
                  <a:lnTo>
                    <a:pt x="436626" y="2962655"/>
                  </a:lnTo>
                  <a:lnTo>
                    <a:pt x="1688592" y="342826"/>
                  </a:lnTo>
                  <a:lnTo>
                    <a:pt x="1688592" y="0"/>
                  </a:lnTo>
                  <a:close/>
                </a:path>
              </a:pathLst>
            </a:custGeom>
            <a:solidFill>
              <a:srgbClr val="FF6B6B"/>
            </a:solidFill>
          </p:spPr>
          <p:txBody>
            <a:bodyPr lIns="0" tIns="0" rIns="0" bIns="0"/>
            <a:lstStyle/>
            <a:p>
              <a:pPr defTabSz="512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7600"/>
            <a:ext cx="51054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16"/>
          <p:cNvSpPr txBox="1">
            <a:spLocks noChangeArrowheads="1"/>
          </p:cNvSpPr>
          <p:nvPr/>
        </p:nvSpPr>
        <p:spPr bwMode="auto">
          <a:xfrm>
            <a:off x="8559800" y="5638800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en-US">
                <a:latin typeface="Tahoma" pitchFamily="34" charset="0"/>
              </a:rPr>
              <a:t>Q</a:t>
            </a: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6746875" y="64881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/>
          <p:cNvSpPr/>
          <p:nvPr/>
        </p:nvSpPr>
        <p:spPr>
          <a:xfrm>
            <a:off x="1568073" y="0"/>
            <a:ext cx="7575929" cy="6858000"/>
          </a:xfrm>
          <a:custGeom>
            <a:avLst/>
            <a:gdLst>
              <a:gd name="connsiteX0" fmla="*/ 4731655 w 10101239"/>
              <a:gd name="connsiteY0" fmla="*/ 0 h 6858000"/>
              <a:gd name="connsiteX1" fmla="*/ 7282347 w 10101239"/>
              <a:gd name="connsiteY1" fmla="*/ 0 h 6858000"/>
              <a:gd name="connsiteX2" fmla="*/ 7550547 w 10101239"/>
              <a:gd name="connsiteY2" fmla="*/ 0 h 6858000"/>
              <a:gd name="connsiteX3" fmla="*/ 10101239 w 10101239"/>
              <a:gd name="connsiteY3" fmla="*/ 0 h 6858000"/>
              <a:gd name="connsiteX4" fmla="*/ 10101239 w 10101239"/>
              <a:gd name="connsiteY4" fmla="*/ 6858000 h 6858000"/>
              <a:gd name="connsiteX5" fmla="*/ 7550547 w 10101239"/>
              <a:gd name="connsiteY5" fmla="*/ 6858000 h 6858000"/>
              <a:gd name="connsiteX6" fmla="*/ 2550692 w 10101239"/>
              <a:gd name="connsiteY6" fmla="*/ 6858000 h 6858000"/>
              <a:gd name="connsiteX7" fmla="*/ 0 w 1010123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1239" h="6858000">
                <a:moveTo>
                  <a:pt x="4731655" y="0"/>
                </a:moveTo>
                <a:lnTo>
                  <a:pt x="7282347" y="0"/>
                </a:lnTo>
                <a:lnTo>
                  <a:pt x="7550547" y="0"/>
                </a:lnTo>
                <a:lnTo>
                  <a:pt x="10101239" y="0"/>
                </a:lnTo>
                <a:lnTo>
                  <a:pt x="10101239" y="6858000"/>
                </a:lnTo>
                <a:lnTo>
                  <a:pt x="7550547" y="6858000"/>
                </a:lnTo>
                <a:lnTo>
                  <a:pt x="2550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558" y="1844824"/>
            <a:ext cx="4994434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200" dirty="0" smtClean="0">
                <a:gradFill>
                  <a:gsLst>
                    <a:gs pos="0">
                      <a:srgbClr val="00BDFB">
                        <a:lumMod val="50000"/>
                      </a:srgbClr>
                    </a:gs>
                    <a:gs pos="50000">
                      <a:srgbClr val="00BDFB"/>
                    </a:gs>
                    <a:gs pos="100000">
                      <a:srgbClr val="00BDFB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T</a:t>
            </a:r>
            <a:r>
              <a:rPr lang="id-ID" altLang="ko-KR" sz="5200" dirty="0" smtClean="0">
                <a:gradFill>
                  <a:gsLst>
                    <a:gs pos="0">
                      <a:srgbClr val="00BDFB">
                        <a:lumMod val="50000"/>
                      </a:srgbClr>
                    </a:gs>
                    <a:gs pos="50000">
                      <a:srgbClr val="00BDFB"/>
                    </a:gs>
                    <a:gs pos="100000">
                      <a:srgbClr val="00BDFB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OERI PERMINTAAN</a:t>
            </a:r>
          </a:p>
          <a:p>
            <a:r>
              <a:rPr lang="id-ID" altLang="ko-KR" sz="5200" dirty="0" smtClean="0">
                <a:gradFill>
                  <a:gsLst>
                    <a:gs pos="0">
                      <a:srgbClr val="00BDFB">
                        <a:lumMod val="50000"/>
                      </a:srgbClr>
                    </a:gs>
                    <a:gs pos="50000">
                      <a:srgbClr val="00BDFB"/>
                    </a:gs>
                    <a:gs pos="100000">
                      <a:srgbClr val="00BDFB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Arial" panose="020B0604020202020204" pitchFamily="34" charset="0"/>
              </a:rPr>
              <a:t>(Demand)</a:t>
            </a:r>
            <a:endParaRPr lang="en-US" altLang="ko-KR" sz="5200" dirty="0">
              <a:gradFill>
                <a:gsLst>
                  <a:gs pos="0">
                    <a:srgbClr val="00BDFB">
                      <a:lumMod val="50000"/>
                    </a:srgbClr>
                  </a:gs>
                  <a:gs pos="50000">
                    <a:srgbClr val="00BDFB"/>
                  </a:gs>
                  <a:gs pos="100000">
                    <a:srgbClr val="00BDFB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23" name="Freeform: Shape 22"/>
          <p:cNvSpPr/>
          <p:nvPr/>
        </p:nvSpPr>
        <p:spPr>
          <a:xfrm rot="18326748">
            <a:off x="7358492" y="455085"/>
            <a:ext cx="2204904" cy="499700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Freeform: Shape 23"/>
          <p:cNvSpPr/>
          <p:nvPr/>
        </p:nvSpPr>
        <p:spPr>
          <a:xfrm rot="18326748" flipH="1" flipV="1">
            <a:off x="-419398" y="5902932"/>
            <a:ext cx="2204904" cy="499700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" y="1741833"/>
            <a:ext cx="3905579" cy="38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50203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2" y="1196752"/>
            <a:ext cx="8462143" cy="5446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 err="1" smtClean="0">
                <a:latin typeface="+mj-lt"/>
              </a:rPr>
              <a:t>Pada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tingkat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harga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Rp</a:t>
            </a:r>
            <a:r>
              <a:rPr lang="en-US" sz="2800" dirty="0" smtClean="0">
                <a:latin typeface="+mj-lt"/>
              </a:rPr>
              <a:t>. 320,- </a:t>
            </a:r>
            <a:r>
              <a:rPr lang="en-US" sz="2800" dirty="0" err="1" smtClean="0">
                <a:latin typeface="+mj-lt"/>
              </a:rPr>
              <a:t>jumlah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barang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diminta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sebanyak</a:t>
            </a:r>
            <a:r>
              <a:rPr lang="en-US" sz="2800" dirty="0" smtClean="0">
                <a:latin typeface="+mj-lt"/>
              </a:rPr>
              <a:t> 40 unit.  </a:t>
            </a:r>
            <a:r>
              <a:rPr lang="en-US" sz="2800" dirty="0" err="1" smtClean="0">
                <a:latin typeface="+mj-lt"/>
              </a:rPr>
              <a:t>Sedangkan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pada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tingkat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harga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Rp</a:t>
            </a:r>
            <a:r>
              <a:rPr lang="en-US" sz="2800" dirty="0" smtClean="0">
                <a:latin typeface="+mj-lt"/>
              </a:rPr>
              <a:t>. 240,- </a:t>
            </a:r>
            <a:r>
              <a:rPr lang="en-US" sz="2800" dirty="0" err="1" smtClean="0">
                <a:latin typeface="+mj-lt"/>
              </a:rPr>
              <a:t>jumlah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barang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diminta</a:t>
            </a:r>
            <a:r>
              <a:rPr lang="en-US" sz="2800" dirty="0" smtClean="0">
                <a:latin typeface="+mj-lt"/>
              </a:rPr>
              <a:t> 80 unit.  </a:t>
            </a:r>
            <a:r>
              <a:rPr lang="en-US" sz="2800" dirty="0" err="1" smtClean="0">
                <a:latin typeface="+mj-lt"/>
              </a:rPr>
              <a:t>Tentukan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fungsi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permintaan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barang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tersebut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gambarkan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dalam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grafik</a:t>
            </a:r>
            <a:r>
              <a:rPr lang="en-US" sz="2800" dirty="0" smtClean="0">
                <a:latin typeface="+mj-lt"/>
              </a:rPr>
              <a:t>.</a:t>
            </a:r>
            <a:endParaRPr lang="id-ID" sz="28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err="1">
                <a:latin typeface="+mj-lt"/>
              </a:rPr>
              <a:t>Diketahui</a:t>
            </a:r>
            <a:r>
              <a:rPr lang="en-US" sz="2800" dirty="0">
                <a:latin typeface="+mj-lt"/>
              </a:rPr>
              <a:t> </a:t>
            </a:r>
            <a:r>
              <a:rPr lang="id-ID" sz="2800" dirty="0" smtClean="0">
                <a:latin typeface="+mj-lt"/>
              </a:rPr>
              <a:t>P</a:t>
            </a:r>
            <a:r>
              <a:rPr lang="en-US" sz="2800" dirty="0" smtClean="0">
                <a:latin typeface="+mj-lt"/>
              </a:rPr>
              <a:t>d=</a:t>
            </a:r>
            <a:r>
              <a:rPr lang="id-ID" sz="2800" dirty="0" smtClean="0">
                <a:latin typeface="+mj-lt"/>
              </a:rPr>
              <a:t>7</a:t>
            </a:r>
            <a:r>
              <a:rPr lang="en-US" sz="2800" dirty="0" smtClean="0">
                <a:latin typeface="+mj-lt"/>
              </a:rPr>
              <a:t>5</a:t>
            </a:r>
            <a:r>
              <a:rPr lang="id-ID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–</a:t>
            </a:r>
            <a:r>
              <a:rPr lang="id-ID" sz="2800" dirty="0" smtClean="0">
                <a:latin typeface="+mj-lt"/>
              </a:rPr>
              <a:t> 5Q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Qs</a:t>
            </a:r>
            <a:r>
              <a:rPr lang="id-ID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=</a:t>
            </a:r>
            <a:r>
              <a:rPr lang="id-ID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-1</a:t>
            </a:r>
            <a:r>
              <a:rPr lang="id-ID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+</a:t>
            </a:r>
            <a:r>
              <a:rPr lang="id-ID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0,6P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hitung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jumlah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harga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pasarnya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gambarkan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kedua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kurva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dalam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satu</a:t>
            </a:r>
            <a:r>
              <a:rPr lang="en-US" sz="2800" dirty="0">
                <a:latin typeface="+mj-lt"/>
              </a:rPr>
              <a:t> diagram</a:t>
            </a:r>
            <a:r>
              <a:rPr lang="en-US" sz="2800" dirty="0" smtClean="0">
                <a:latin typeface="+mj-lt"/>
              </a:rPr>
              <a:t>.</a:t>
            </a:r>
            <a:endParaRPr lang="id-ID" sz="28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id-ID" sz="2800" dirty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d-ID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50" y="633413"/>
            <a:ext cx="7239000" cy="357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id-ID" dirty="0" smtClean="0"/>
              <a:t>1: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id-ID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32080"/>
            <a:ext cx="8229600" cy="708688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err="1" smtClean="0"/>
              <a:t>Latihan</a:t>
            </a:r>
            <a:r>
              <a:rPr lang="en-US" altLang="en-US" dirty="0" smtClean="0"/>
              <a:t> </a:t>
            </a:r>
            <a:r>
              <a:rPr lang="id-ID" altLang="en-US" dirty="0" smtClean="0"/>
              <a:t>2</a:t>
            </a:r>
            <a:endParaRPr lang="en-US" altLang="en-US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5528"/>
            <a:ext cx="8363272" cy="46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2400" dirty="0" err="1" smtClean="0">
                <a:latin typeface="+mj-lt"/>
              </a:rPr>
              <a:t>Jumlah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permintaan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dan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penawaran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terhadap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komoditi</a:t>
            </a:r>
            <a:r>
              <a:rPr lang="en-US" altLang="en-US" sz="2400" dirty="0" smtClean="0">
                <a:latin typeface="+mj-lt"/>
              </a:rPr>
              <a:t> “X” </a:t>
            </a:r>
            <a:r>
              <a:rPr lang="en-US" altLang="en-US" sz="2400" dirty="0" err="1" smtClean="0">
                <a:latin typeface="+mj-lt"/>
              </a:rPr>
              <a:t>dinyatakan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dalam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bentuk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fungsi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sebagai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berikut</a:t>
            </a:r>
            <a:r>
              <a:rPr lang="en-US" altLang="en-US" sz="2400" dirty="0" smtClean="0">
                <a:latin typeface="+mj-lt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2400" dirty="0" smtClean="0">
                <a:latin typeface="+mj-lt"/>
              </a:rPr>
              <a:t>            </a:t>
            </a:r>
            <a:r>
              <a:rPr lang="en-US" altLang="en-US" sz="2400" dirty="0" err="1" smtClean="0">
                <a:latin typeface="+mj-lt"/>
              </a:rPr>
              <a:t>Qd</a:t>
            </a:r>
            <a:r>
              <a:rPr lang="en-US" altLang="en-US" sz="2400" dirty="0" smtClean="0">
                <a:latin typeface="+mj-lt"/>
              </a:rPr>
              <a:t> = 4000 – 25 P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2400" dirty="0" smtClean="0">
                <a:latin typeface="+mj-lt"/>
              </a:rPr>
              <a:t>            Qs = -4000 + 75 P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2400" dirty="0" smtClean="0">
                <a:latin typeface="+mj-lt"/>
              </a:rPr>
              <a:t>     </a:t>
            </a:r>
            <a:endParaRPr lang="id-ID" altLang="en-US" sz="24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2400" dirty="0" err="1" smtClean="0">
                <a:latin typeface="+mj-lt"/>
              </a:rPr>
              <a:t>Berdasarkan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informasi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diatas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tentukanlah</a:t>
            </a:r>
            <a:r>
              <a:rPr lang="en-US" altLang="en-US" sz="2400" dirty="0" smtClean="0">
                <a:latin typeface="+mj-lt"/>
              </a:rPr>
              <a:t> :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2400" dirty="0" smtClean="0">
                <a:latin typeface="+mj-lt"/>
              </a:rPr>
              <a:t>    a. </a:t>
            </a:r>
            <a:r>
              <a:rPr lang="en-US" altLang="en-US" sz="2400" dirty="0" err="1" smtClean="0">
                <a:latin typeface="+mj-lt"/>
              </a:rPr>
              <a:t>Keseimbangan</a:t>
            </a:r>
            <a:r>
              <a:rPr lang="en-US" altLang="en-US" sz="2400" dirty="0" smtClean="0">
                <a:latin typeface="+mj-lt"/>
              </a:rPr>
              <a:t>, </a:t>
            </a:r>
            <a:r>
              <a:rPr lang="en-US" altLang="en-US" sz="2400" dirty="0" err="1" smtClean="0">
                <a:latin typeface="+mj-lt"/>
              </a:rPr>
              <a:t>baik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harga</a:t>
            </a:r>
            <a:r>
              <a:rPr lang="en-US" altLang="en-US" sz="2400" dirty="0" smtClean="0">
                <a:latin typeface="+mj-lt"/>
              </a:rPr>
              <a:t> (P) </a:t>
            </a:r>
            <a:r>
              <a:rPr lang="en-US" altLang="en-US" sz="2400" dirty="0" err="1" smtClean="0">
                <a:latin typeface="+mj-lt"/>
              </a:rPr>
              <a:t>maupun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jumlah</a:t>
            </a:r>
            <a:r>
              <a:rPr lang="en-US" altLang="en-US" sz="2400" dirty="0" smtClean="0">
                <a:latin typeface="+mj-lt"/>
              </a:rPr>
              <a:t> (Q)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2400" dirty="0" smtClean="0">
                <a:latin typeface="+mj-lt"/>
              </a:rPr>
              <a:t>    b. </a:t>
            </a:r>
            <a:r>
              <a:rPr lang="en-US" altLang="en-US" sz="2400" dirty="0" err="1" smtClean="0">
                <a:latin typeface="+mj-lt"/>
              </a:rPr>
              <a:t>Jika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terjadi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kenaikan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pendapatan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konsumen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id-ID" altLang="en-US" sz="2400" dirty="0" smtClean="0">
                <a:latin typeface="+mj-lt"/>
              </a:rPr>
              <a:t> </a:t>
            </a:r>
            <a:r>
              <a:rPr lang="en-US" altLang="en-US" sz="2400" dirty="0" smtClean="0">
                <a:latin typeface="+mj-lt"/>
              </a:rPr>
              <a:t>yang </a:t>
            </a:r>
            <a:r>
              <a:rPr lang="en-US" altLang="en-US" sz="2400" dirty="0" err="1" smtClean="0">
                <a:latin typeface="+mj-lt"/>
              </a:rPr>
              <a:t>mengubah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id-ID" altLang="en-US" sz="2400" dirty="0" smtClean="0">
                <a:latin typeface="+mj-lt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id-ID" altLang="en-US" sz="2400" dirty="0">
                <a:latin typeface="+mj-lt"/>
              </a:rPr>
              <a:t> </a:t>
            </a:r>
            <a:r>
              <a:rPr lang="id-ID" altLang="en-US" sz="2400" dirty="0" smtClean="0">
                <a:latin typeface="+mj-lt"/>
              </a:rPr>
              <a:t>       </a:t>
            </a:r>
            <a:r>
              <a:rPr lang="en-US" altLang="en-US" sz="2400" dirty="0" err="1" smtClean="0">
                <a:latin typeface="+mj-lt"/>
              </a:rPr>
              <a:t>fungsi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permintaan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menjadi</a:t>
            </a:r>
            <a:r>
              <a:rPr lang="id-ID" altLang="en-US" sz="2400" dirty="0" smtClean="0">
                <a:latin typeface="+mj-lt"/>
              </a:rPr>
              <a:t> 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Qd</a:t>
            </a:r>
            <a:r>
              <a:rPr lang="en-US" altLang="en-US" sz="2400" dirty="0" smtClean="0">
                <a:latin typeface="+mj-lt"/>
              </a:rPr>
              <a:t> = 5000 – 25 P, </a:t>
            </a:r>
            <a:r>
              <a:rPr lang="en-US" altLang="en-US" sz="2400" dirty="0" err="1" smtClean="0">
                <a:latin typeface="+mj-lt"/>
              </a:rPr>
              <a:t>tentukan</a:t>
            </a:r>
            <a:r>
              <a:rPr lang="en-US" altLang="en-US" sz="2400" dirty="0" smtClean="0">
                <a:latin typeface="+mj-lt"/>
              </a:rPr>
              <a:t> </a:t>
            </a:r>
            <a:endParaRPr lang="id-ID" altLang="en-US" sz="24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id-ID" altLang="en-US" sz="2400" dirty="0">
                <a:latin typeface="+mj-lt"/>
              </a:rPr>
              <a:t> </a:t>
            </a:r>
            <a:r>
              <a:rPr lang="id-ID" altLang="en-US" sz="2400" dirty="0" smtClean="0">
                <a:latin typeface="+mj-lt"/>
              </a:rPr>
              <a:t>       </a:t>
            </a:r>
            <a:r>
              <a:rPr lang="en-US" altLang="en-US" sz="2400" dirty="0" err="1" smtClean="0">
                <a:latin typeface="+mj-lt"/>
              </a:rPr>
              <a:t>ekuilibrium</a:t>
            </a:r>
            <a:r>
              <a:rPr lang="en-US" altLang="en-US" sz="2400" dirty="0" smtClean="0">
                <a:latin typeface="+mj-lt"/>
              </a:rPr>
              <a:t> P </a:t>
            </a:r>
            <a:r>
              <a:rPr lang="en-US" altLang="en-US" sz="2400" dirty="0" err="1" smtClean="0">
                <a:latin typeface="+mj-lt"/>
              </a:rPr>
              <a:t>dan</a:t>
            </a:r>
            <a:r>
              <a:rPr lang="en-US" altLang="en-US" sz="2400" dirty="0" smtClean="0">
                <a:latin typeface="+mj-lt"/>
              </a:rPr>
              <a:t> Q yang </a:t>
            </a:r>
            <a:r>
              <a:rPr lang="en-US" altLang="en-US" sz="2400" dirty="0" err="1" smtClean="0">
                <a:latin typeface="+mj-lt"/>
              </a:rPr>
              <a:t>baru</a:t>
            </a:r>
            <a:endParaRPr lang="en-US" altLang="en-US" sz="24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2400" dirty="0" smtClean="0">
                <a:latin typeface="+mj-lt"/>
              </a:rPr>
              <a:t>    c. </a:t>
            </a:r>
            <a:r>
              <a:rPr lang="en-US" altLang="en-US" sz="2400" dirty="0" err="1" smtClean="0">
                <a:latin typeface="+mj-lt"/>
              </a:rPr>
              <a:t>Gambarkan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jawaban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pertanyaan</a:t>
            </a:r>
            <a:r>
              <a:rPr lang="en-US" altLang="en-US" sz="2400" dirty="0" smtClean="0">
                <a:latin typeface="+mj-lt"/>
              </a:rPr>
              <a:t> (a) </a:t>
            </a:r>
            <a:r>
              <a:rPr lang="en-US" altLang="en-US" sz="2400" dirty="0" err="1" smtClean="0">
                <a:latin typeface="+mj-lt"/>
              </a:rPr>
              <a:t>dan</a:t>
            </a:r>
            <a:r>
              <a:rPr lang="en-US" altLang="en-US" sz="2400" dirty="0" smtClean="0">
                <a:latin typeface="+mj-lt"/>
              </a:rPr>
              <a:t> (b) 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en-US" sz="2400" dirty="0" smtClean="0">
                <a:latin typeface="+mj-lt"/>
              </a:rPr>
              <a:t>        </a:t>
            </a:r>
            <a:r>
              <a:rPr lang="en-US" altLang="en-US" sz="2400" dirty="0" err="1" smtClean="0">
                <a:latin typeface="+mj-lt"/>
              </a:rPr>
              <a:t>dalam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satu</a:t>
            </a:r>
            <a:r>
              <a:rPr lang="en-US" altLang="en-US" sz="2400" dirty="0" smtClean="0">
                <a:latin typeface="+mj-lt"/>
              </a:rPr>
              <a:t> </a:t>
            </a:r>
            <a:r>
              <a:rPr lang="en-US" altLang="en-US" sz="2400" dirty="0" err="1" smtClean="0">
                <a:latin typeface="+mj-lt"/>
              </a:rPr>
              <a:t>grafik</a:t>
            </a:r>
            <a:endParaRPr lang="en-US" altLang="en-US" sz="2400" dirty="0" smtClean="0">
              <a:latin typeface="+mj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708688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err="1" smtClean="0"/>
              <a:t>Latihan</a:t>
            </a:r>
            <a:r>
              <a:rPr lang="en-US" altLang="en-US" dirty="0" smtClean="0"/>
              <a:t> </a:t>
            </a:r>
            <a:r>
              <a:rPr lang="id-ID" altLang="en-US" dirty="0" smtClean="0"/>
              <a:t>3</a:t>
            </a:r>
            <a:endParaRPr lang="en-US" altLang="en-US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352928" cy="504056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200" dirty="0" err="1" smtClean="0"/>
              <a:t>Fungsi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permintaan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penawaran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suatu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komoditi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pertanian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adalah</a:t>
            </a:r>
            <a:r>
              <a:rPr lang="en-US" altLang="en-US" sz="2200" dirty="0" smtClean="0"/>
              <a:t>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 smtClean="0"/>
              <a:t>    </a:t>
            </a:r>
            <a:r>
              <a:rPr lang="en-US" altLang="en-US" sz="2200" dirty="0" err="1" smtClean="0"/>
              <a:t>Qd</a:t>
            </a:r>
            <a:r>
              <a:rPr lang="en-US" altLang="en-US" sz="2200" dirty="0" smtClean="0"/>
              <a:t> = 1450 – 25 P + 12,5 Pw + 0,2 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 smtClean="0"/>
              <a:t>    Qs = - 100 + 75 P – 25 Pw – 12,5PL + 10 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err="1" smtClean="0"/>
              <a:t>Dimana</a:t>
            </a:r>
            <a:r>
              <a:rPr lang="en-US" altLang="en-US" sz="2200" dirty="0" smtClean="0"/>
              <a:t> :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200" dirty="0" smtClean="0"/>
              <a:t>     P = </a:t>
            </a:r>
            <a:r>
              <a:rPr lang="en-US" altLang="en-US" sz="2200" dirty="0" err="1" smtClean="0"/>
              <a:t>harga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komoditi</a:t>
            </a:r>
            <a:r>
              <a:rPr lang="id-ID" altLang="en-US" sz="2200" dirty="0" smtClean="0"/>
              <a:t>			</a:t>
            </a:r>
            <a:r>
              <a:rPr lang="en-US" altLang="en-US" sz="2200" dirty="0"/>
              <a:t> I  = </a:t>
            </a:r>
            <a:r>
              <a:rPr lang="en-US" altLang="en-US" sz="2200" dirty="0" err="1"/>
              <a:t>pendapatan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konsumen</a:t>
            </a:r>
            <a:endParaRPr lang="en-US" altLang="en-US" sz="2200" dirty="0" smtClean="0"/>
          </a:p>
          <a:p>
            <a:pPr>
              <a:lnSpc>
                <a:spcPct val="80000"/>
              </a:lnSpc>
              <a:buNone/>
            </a:pPr>
            <a:r>
              <a:rPr lang="en-US" altLang="en-US" sz="2200" dirty="0" smtClean="0"/>
              <a:t>     Pw  = </a:t>
            </a:r>
            <a:r>
              <a:rPr lang="en-US" altLang="en-US" sz="2200" dirty="0" err="1" smtClean="0"/>
              <a:t>harga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komoditi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substitusi</a:t>
            </a:r>
            <a:r>
              <a:rPr lang="id-ID" altLang="en-US" sz="2200" dirty="0" smtClean="0"/>
              <a:t>	</a:t>
            </a:r>
            <a:r>
              <a:rPr lang="en-US" altLang="en-US" sz="2200" dirty="0"/>
              <a:t> R = </a:t>
            </a:r>
            <a:r>
              <a:rPr lang="en-US" altLang="en-US" sz="2200" dirty="0" err="1"/>
              <a:t>Curah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hujan</a:t>
            </a:r>
            <a:endParaRPr lang="en-US" altLang="en-US" sz="2200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altLang="en-US" sz="2200" dirty="0" smtClean="0"/>
              <a:t>     PL = </a:t>
            </a:r>
            <a:r>
              <a:rPr lang="en-US" altLang="en-US" sz="2200" dirty="0" err="1" smtClean="0"/>
              <a:t>upah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tenaga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kerja</a:t>
            </a:r>
            <a:endParaRPr lang="en-US" altLang="en-US" sz="2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 err="1" smtClean="0"/>
              <a:t>Pertanyaan</a:t>
            </a:r>
            <a:r>
              <a:rPr lang="en-US" altLang="en-US" sz="2200" dirty="0" smtClean="0"/>
              <a:t>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 smtClean="0"/>
              <a:t>     a. </a:t>
            </a:r>
            <a:r>
              <a:rPr lang="en-US" altLang="en-US" sz="2200" dirty="0" err="1" smtClean="0"/>
              <a:t>Jika</a:t>
            </a:r>
            <a:r>
              <a:rPr lang="en-US" altLang="en-US" sz="2200" dirty="0" smtClean="0"/>
              <a:t> Pw = $4, I = $7,500 PL = $8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R= 20</a:t>
            </a:r>
            <a:r>
              <a:rPr lang="id-ID" altLang="en-US" sz="2200" dirty="0" smtClean="0"/>
              <a:t> Tentukan fungsi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altLang="en-US" sz="2200" dirty="0"/>
              <a:t> </a:t>
            </a:r>
            <a:r>
              <a:rPr lang="id-ID" altLang="en-US" sz="2200" dirty="0" smtClean="0"/>
              <a:t>        permintaan  dan penawaran komoditi pertanian tersebut </a:t>
            </a:r>
            <a:endParaRPr lang="en-US" altLang="en-US" sz="2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 smtClean="0"/>
              <a:t>     </a:t>
            </a:r>
            <a:r>
              <a:rPr lang="id-ID" altLang="en-US" sz="2200" dirty="0" smtClean="0"/>
              <a:t>b. </a:t>
            </a:r>
            <a:r>
              <a:rPr lang="en-US" altLang="en-US" sz="2200" dirty="0" err="1" smtClean="0"/>
              <a:t>Tentukanlah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harga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jumlah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barang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pada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saat</a:t>
            </a:r>
            <a:r>
              <a:rPr lang="en-US" altLang="en-US" sz="22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 smtClean="0"/>
              <a:t>          equilibrium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 smtClean="0"/>
              <a:t>     </a:t>
            </a:r>
            <a:r>
              <a:rPr lang="id-ID" altLang="en-US" sz="2200" dirty="0" smtClean="0"/>
              <a:t>c</a:t>
            </a:r>
            <a:r>
              <a:rPr lang="en-US" altLang="en-US" sz="2200" dirty="0" smtClean="0"/>
              <a:t>. </a:t>
            </a:r>
            <a:r>
              <a:rPr lang="en-US" altLang="en-US" sz="2200" dirty="0" err="1" smtClean="0"/>
              <a:t>Gambarkan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kurvanya</a:t>
            </a:r>
            <a:endParaRPr lang="en-US" altLang="en-US" sz="22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5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971800" y="64008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n-NO">
                <a:solidFill>
                  <a:srgbClr val="000000"/>
                </a:solidFill>
                <a:latin typeface="Arial Black" pitchFamily="34" charset="0"/>
              </a:rPr>
              <a:t> By : BIDA SARI,  SP, MSi</a:t>
            </a:r>
            <a:endParaRPr lang="en-US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25400" y="45720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3200" b="1">
                <a:solidFill>
                  <a:srgbClr val="C00000"/>
                </a:solidFill>
                <a:latin typeface="Lucida Calligraphy" pitchFamily="66" charset="0"/>
                <a:cs typeface="HY신명조"/>
              </a:rPr>
              <a:t>T</a:t>
            </a:r>
            <a:r>
              <a:rPr lang="id-ID" altLang="ko-KR" sz="3200" b="1">
                <a:solidFill>
                  <a:srgbClr val="C00000"/>
                </a:solidFill>
                <a:latin typeface="Lucida Calligraphy" pitchFamily="66" charset="0"/>
                <a:cs typeface="HY신명조"/>
              </a:rPr>
              <a:t>hank </a:t>
            </a:r>
            <a:r>
              <a:rPr lang="en-US" altLang="ko-KR" sz="3200" b="1">
                <a:solidFill>
                  <a:srgbClr val="C00000"/>
                </a:solidFill>
                <a:latin typeface="Lucida Calligraphy" pitchFamily="66" charset="0"/>
                <a:cs typeface="HY신명조"/>
              </a:rPr>
              <a:t>Y</a:t>
            </a:r>
            <a:r>
              <a:rPr lang="id-ID" altLang="ko-KR" sz="3200" b="1">
                <a:solidFill>
                  <a:srgbClr val="C00000"/>
                </a:solidFill>
                <a:latin typeface="Lucida Calligraphy" pitchFamily="66" charset="0"/>
                <a:cs typeface="HY신명조"/>
              </a:rPr>
              <a:t>ou</a:t>
            </a:r>
            <a:r>
              <a:rPr lang="id-ID" altLang="ko-KR" sz="6000">
                <a:solidFill>
                  <a:prstClr val="white"/>
                </a:solidFill>
                <a:latin typeface="Lucida Calligraphy" pitchFamily="66" charset="0"/>
                <a:cs typeface="HY신명조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altLang="ko-KR" sz="6000">
                <a:solidFill>
                  <a:prstClr val="white"/>
                </a:solidFill>
                <a:latin typeface="Lucida Calligraphy" pitchFamily="66" charset="0"/>
                <a:cs typeface="HY신명조"/>
              </a:rPr>
              <a:t>Semoga Bermanfaat</a:t>
            </a:r>
            <a:endParaRPr lang="ko-KR" altLang="en-US" sz="6000">
              <a:solidFill>
                <a:prstClr val="white"/>
              </a:solidFill>
              <a:latin typeface="Lucida Calligraphy" pitchFamily="66" charset="0"/>
              <a:cs typeface="HY신명조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727" y="1295400"/>
            <a:ext cx="65246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"/>
          <a:stretch/>
        </p:blipFill>
        <p:spPr bwMode="auto">
          <a:xfrm>
            <a:off x="1215727" y="1052736"/>
            <a:ext cx="6524625" cy="354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1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36680"/>
          </a:xfrm>
          <a:solidFill>
            <a:srgbClr val="E9C8EA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dirty="0" err="1" smtClean="0"/>
              <a:t>Pengertian</a:t>
            </a:r>
            <a:r>
              <a:rPr lang="en-US" altLang="en-US" dirty="0" smtClean="0"/>
              <a:t> </a:t>
            </a:r>
            <a:r>
              <a:rPr lang="en-US" altLang="en-US" b="1" dirty="0" err="1"/>
              <a:t>Permintaan</a:t>
            </a:r>
            <a:endParaRPr lang="en-US" altLang="en-US" b="1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784976" cy="47678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analisa</a:t>
            </a:r>
            <a:r>
              <a:rPr lang="en-US" altLang="en-US" dirty="0"/>
              <a:t> </a:t>
            </a:r>
            <a:r>
              <a:rPr lang="en-US" altLang="en-US" dirty="0" err="1"/>
              <a:t>permintaan</a:t>
            </a:r>
            <a:r>
              <a:rPr lang="en-US" altLang="en-US" dirty="0"/>
              <a:t> </a:t>
            </a:r>
            <a:r>
              <a:rPr lang="en-US" altLang="en-US" dirty="0" err="1" smtClean="0"/>
              <a:t>dibedakan</a:t>
            </a:r>
            <a:r>
              <a:rPr lang="en-US" altLang="en-US" dirty="0" smtClean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</a:t>
            </a:r>
            <a:r>
              <a:rPr lang="en-US" altLang="en-US" dirty="0" err="1"/>
              <a:t>istilah</a:t>
            </a:r>
            <a:r>
              <a:rPr lang="en-US" altLang="en-US" dirty="0"/>
              <a:t> : “</a:t>
            </a:r>
            <a:r>
              <a:rPr lang="en-US" altLang="en-US" dirty="0" err="1">
                <a:solidFill>
                  <a:srgbClr val="0070C0"/>
                </a:solidFill>
              </a:rPr>
              <a:t>permintaan</a:t>
            </a:r>
            <a:r>
              <a:rPr lang="en-US" altLang="en-US" dirty="0"/>
              <a:t>” </a:t>
            </a:r>
            <a:r>
              <a:rPr lang="en-US" altLang="en-US" dirty="0" err="1"/>
              <a:t>dan</a:t>
            </a:r>
            <a:r>
              <a:rPr lang="en-US" altLang="en-US" dirty="0"/>
              <a:t> “</a:t>
            </a:r>
            <a:r>
              <a:rPr lang="en-US" altLang="en-US" dirty="0" err="1">
                <a:solidFill>
                  <a:srgbClr val="0070C0"/>
                </a:solidFill>
              </a:rPr>
              <a:t>jumlah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 err="1">
                <a:solidFill>
                  <a:srgbClr val="0070C0"/>
                </a:solidFill>
              </a:rPr>
              <a:t>barang</a:t>
            </a:r>
            <a:r>
              <a:rPr lang="en-US" altLang="en-US" dirty="0">
                <a:solidFill>
                  <a:srgbClr val="0070C0"/>
                </a:solidFill>
              </a:rPr>
              <a:t> yang </a:t>
            </a:r>
            <a:r>
              <a:rPr lang="en-US" altLang="en-US" dirty="0" err="1">
                <a:solidFill>
                  <a:srgbClr val="0070C0"/>
                </a:solidFill>
              </a:rPr>
              <a:t>diminta</a:t>
            </a:r>
            <a:r>
              <a:rPr lang="en-US" altLang="en-US" dirty="0"/>
              <a:t>”. </a:t>
            </a:r>
            <a:endParaRPr lang="id-ID" altLang="en-US" dirty="0" smtClean="0"/>
          </a:p>
          <a:p>
            <a:pPr>
              <a:buNone/>
            </a:pPr>
            <a:r>
              <a:rPr lang="id-ID" altLang="en-US" dirty="0" smtClean="0"/>
              <a:t>Pengertian </a:t>
            </a:r>
            <a:r>
              <a:rPr lang="en-US" altLang="en-US" dirty="0" smtClean="0"/>
              <a:t>“</a:t>
            </a:r>
            <a:r>
              <a:rPr lang="en-US" altLang="en-US" b="1" dirty="0" err="1" smtClean="0">
                <a:solidFill>
                  <a:srgbClr val="C00000"/>
                </a:solidFill>
              </a:rPr>
              <a:t>permintaan</a:t>
            </a:r>
            <a:r>
              <a:rPr lang="en-US" altLang="en-US" dirty="0"/>
              <a:t>”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 smtClean="0"/>
              <a:t>keseluruhan</a:t>
            </a:r>
            <a:r>
              <a:rPr lang="en-US" altLang="en-US" dirty="0" smtClean="0"/>
              <a:t> </a:t>
            </a:r>
            <a:r>
              <a:rPr lang="en-US" altLang="en-US" dirty="0" err="1"/>
              <a:t>keadaan</a:t>
            </a:r>
            <a:r>
              <a:rPr lang="en-US" altLang="en-US" dirty="0"/>
              <a:t> yang </a:t>
            </a:r>
            <a:r>
              <a:rPr lang="en-US" altLang="en-US" dirty="0" err="1"/>
              <a:t>menggambarkan</a:t>
            </a:r>
            <a:r>
              <a:rPr lang="en-US" altLang="en-US" dirty="0"/>
              <a:t> </a:t>
            </a:r>
            <a:r>
              <a:rPr lang="en-US" altLang="en-US" dirty="0" err="1"/>
              <a:t>hubungan</a:t>
            </a:r>
            <a:r>
              <a:rPr lang="en-US" altLang="en-US" dirty="0"/>
              <a:t> </a:t>
            </a:r>
            <a:r>
              <a:rPr lang="en-US" altLang="en-US" dirty="0" err="1"/>
              <a:t>harga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 smtClean="0"/>
              <a:t>permintaan</a:t>
            </a:r>
            <a:r>
              <a:rPr lang="id-ID" altLang="en-US" dirty="0" smtClean="0"/>
              <a:t> (=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keseluruhan</a:t>
            </a:r>
            <a:r>
              <a:rPr lang="en-US" altLang="en-US" dirty="0" smtClean="0"/>
              <a:t> </a:t>
            </a:r>
            <a:r>
              <a:rPr lang="en-US" altLang="en-US" dirty="0" err="1"/>
              <a:t>kurva</a:t>
            </a:r>
            <a:r>
              <a:rPr lang="en-US" altLang="en-US" dirty="0"/>
              <a:t> </a:t>
            </a:r>
            <a:r>
              <a:rPr lang="en-US" altLang="en-US" dirty="0" err="1" smtClean="0"/>
              <a:t>permintaan</a:t>
            </a:r>
            <a:r>
              <a:rPr lang="id-ID" altLang="en-US" dirty="0" smtClean="0"/>
              <a:t>)</a:t>
            </a:r>
            <a:r>
              <a:rPr lang="en-US" altLang="en-US" dirty="0" smtClean="0"/>
              <a:t>. </a:t>
            </a:r>
            <a:endParaRPr lang="id-ID" altLang="en-US" dirty="0" smtClean="0"/>
          </a:p>
          <a:p>
            <a:pPr>
              <a:buNone/>
            </a:pPr>
            <a:r>
              <a:rPr lang="id-ID" altLang="en-US" dirty="0" smtClean="0"/>
              <a:t>P</a:t>
            </a:r>
            <a:r>
              <a:rPr lang="en-US" altLang="en-US" dirty="0" err="1" smtClean="0"/>
              <a:t>engertian</a:t>
            </a:r>
            <a:r>
              <a:rPr lang="en-US" altLang="en-US" dirty="0" smtClean="0"/>
              <a:t>  </a:t>
            </a:r>
            <a:r>
              <a:rPr lang="en-US" altLang="en-US" dirty="0"/>
              <a:t>“</a:t>
            </a:r>
            <a:r>
              <a:rPr lang="en-US" altLang="en-US" b="1" dirty="0" err="1">
                <a:solidFill>
                  <a:srgbClr val="C00000"/>
                </a:solidFill>
              </a:rPr>
              <a:t>jumlah</a:t>
            </a: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</a:rPr>
              <a:t>barang</a:t>
            </a:r>
            <a:r>
              <a:rPr lang="en-US" altLang="en-US" b="1" dirty="0">
                <a:solidFill>
                  <a:srgbClr val="C00000"/>
                </a:solidFill>
              </a:rPr>
              <a:t> yang </a:t>
            </a:r>
            <a:r>
              <a:rPr lang="en-US" altLang="en-US" b="1" dirty="0" err="1">
                <a:solidFill>
                  <a:srgbClr val="C00000"/>
                </a:solidFill>
              </a:rPr>
              <a:t>diminta</a:t>
            </a:r>
            <a:r>
              <a:rPr lang="en-US" altLang="en-US" dirty="0"/>
              <a:t>”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permintaan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barang</a:t>
            </a:r>
            <a:r>
              <a:rPr lang="en-US" altLang="en-US" dirty="0"/>
              <a:t>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tingkat</a:t>
            </a:r>
            <a:r>
              <a:rPr lang="en-US" altLang="en-US" dirty="0"/>
              <a:t> </a:t>
            </a:r>
            <a:r>
              <a:rPr lang="en-US" altLang="en-US" dirty="0" err="1"/>
              <a:t>harga</a:t>
            </a:r>
            <a:r>
              <a:rPr lang="en-US" altLang="en-US" dirty="0"/>
              <a:t> </a:t>
            </a:r>
            <a:r>
              <a:rPr lang="en-US" altLang="en-US" dirty="0" err="1" smtClean="0"/>
              <a:t>tertentu</a:t>
            </a:r>
            <a:r>
              <a:rPr lang="id-ID" altLang="en-US" dirty="0" smtClean="0"/>
              <a:t>, pada waktu tertentu.</a:t>
            </a:r>
          </a:p>
          <a:p>
            <a:pPr>
              <a:buNone/>
            </a:pPr>
            <a:r>
              <a:rPr lang="id-ID" altLang="en-US" b="1" dirty="0" smtClean="0">
                <a:solidFill>
                  <a:srgbClr val="FF0000"/>
                </a:solidFill>
              </a:rPr>
              <a:t>Teori Permintaan </a:t>
            </a:r>
            <a:r>
              <a:rPr lang="id-ID" altLang="en-US" dirty="0" smtClean="0"/>
              <a:t>: teori yang menjelaskan hubungan antara jumlah barang/jasa yang </a:t>
            </a:r>
            <a:r>
              <a:rPr lang="id-ID" altLang="en-US" dirty="0"/>
              <a:t>diminta </a:t>
            </a:r>
            <a:r>
              <a:rPr lang="id-ID" altLang="en-US" dirty="0" smtClean="0"/>
              <a:t>pada berbagai tingkat   harga </a:t>
            </a:r>
            <a:r>
              <a:rPr lang="id-ID" altLang="en-US" dirty="0"/>
              <a:t>serta pembentukan dalam kurva </a:t>
            </a:r>
            <a:r>
              <a:rPr lang="id-ID" altLang="en-US" dirty="0" smtClean="0"/>
              <a:t>permintaan, pada waktu tertentu </a:t>
            </a:r>
            <a:endParaRPr lang="id-ID" altLang="en-US" dirty="0"/>
          </a:p>
          <a:p>
            <a:pPr>
              <a:buNone/>
            </a:pPr>
            <a:endParaRPr lang="id-ID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64467"/>
              </p:ext>
            </p:extLst>
          </p:nvPr>
        </p:nvGraphicFramePr>
        <p:xfrm>
          <a:off x="611188" y="1754108"/>
          <a:ext cx="7921625" cy="2827020"/>
        </p:xfrm>
        <a:graphic>
          <a:graphicData uri="http://schemas.openxmlformats.org/drawingml/2006/table">
            <a:tbl>
              <a:tblPr/>
              <a:tblGrid>
                <a:gridCol w="2905125"/>
                <a:gridCol w="5016500"/>
              </a:tblGrid>
              <a:tr h="1638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Albert L Meyers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Yaitu j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umlah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barang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yang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diminta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pembeli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yang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bersedia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membelinya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dengan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harga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yang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mungkin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pada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suatu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ketika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George L Bach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C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Yaitu j</a:t>
                      </a: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umlah barang dimana pembeli bersedia membelinya pada berbagai kemungkinan harga</a:t>
                      </a:r>
                      <a:endParaRPr kumimoji="0" lang="sv-S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C8EA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93675" y="704088"/>
            <a:ext cx="8698805" cy="708688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d-ID" dirty="0" smtClean="0"/>
              <a:t>Pengertian</a:t>
            </a:r>
            <a:r>
              <a:rPr lang="id-ID" b="1" dirty="0" smtClean="0"/>
              <a:t> “Permintaan” </a:t>
            </a:r>
            <a:r>
              <a:rPr lang="id-ID" dirty="0" smtClean="0"/>
              <a:t>Menurut Ahli</a:t>
            </a:r>
            <a:endParaRPr lang="id-ID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218232"/>
            <a:ext cx="85324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600" b="1" dirty="0">
                <a:solidFill>
                  <a:prstClr val="black"/>
                </a:solidFill>
                <a:latin typeface="Calibri"/>
                <a:ea typeface="Times New Roman"/>
              </a:rPr>
              <a:t>Faktor - faktor yang mempengaruhi permintaan (</a:t>
            </a:r>
            <a:r>
              <a:rPr lang="id-ID" sz="2600" b="1" i="1" dirty="0">
                <a:solidFill>
                  <a:prstClr val="black"/>
                </a:solidFill>
                <a:latin typeface="Calibri"/>
                <a:ea typeface="Times New Roman"/>
              </a:rPr>
              <a:t>demand</a:t>
            </a:r>
            <a:r>
              <a:rPr lang="id-ID" sz="2600" b="1" dirty="0">
                <a:solidFill>
                  <a:prstClr val="black"/>
                </a:solidFill>
                <a:latin typeface="Calibri"/>
                <a:ea typeface="Times New Roman"/>
              </a:rPr>
              <a:t>) :</a:t>
            </a:r>
            <a:endParaRPr lang="id-ID" sz="26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342900" indent="-342900" algn="just">
              <a:buSzPts val="1600"/>
              <a:buFont typeface="Times New Roman"/>
              <a:buAutoNum type="alphaLcPeriod"/>
            </a:pP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harga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barang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itu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sendiri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( 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Px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)</a:t>
            </a:r>
            <a:endParaRPr lang="id-ID" sz="26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342900" indent="-342900" algn="just">
              <a:buSzPts val="1600"/>
              <a:buFont typeface="Times New Roman"/>
              <a:buAutoNum type="alphaLcPeriod"/>
            </a:pP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harga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barang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lain ( Ps, Pc )</a:t>
            </a:r>
            <a:endParaRPr lang="id-ID" sz="26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342900" indent="-342900" algn="just">
              <a:buSzPts val="1600"/>
              <a:buFont typeface="Times New Roman"/>
              <a:buAutoNum type="alphaLcPeriod"/>
            </a:pP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tingkat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pendapatan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( Y )</a:t>
            </a:r>
            <a:endParaRPr lang="id-ID" sz="26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342900" indent="-342900" algn="just">
              <a:buSzPts val="1600"/>
              <a:buFont typeface="Times New Roman"/>
              <a:buAutoNum type="alphaLcPeriod"/>
            </a:pPr>
            <a:r>
              <a:rPr lang="en-US" sz="2600" dirty="0" err="1" smtClean="0">
                <a:solidFill>
                  <a:prstClr val="black"/>
                </a:solidFill>
                <a:latin typeface="Calibri"/>
                <a:ea typeface="Times New Roman"/>
              </a:rPr>
              <a:t>Jumlah</a:t>
            </a:r>
            <a:r>
              <a:rPr lang="en-US" sz="2600" dirty="0" smtClean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penduduk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(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  <a:sym typeface="Symbol"/>
              </a:rPr>
              <a:t>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N )</a:t>
            </a:r>
            <a:endParaRPr lang="id-ID" sz="26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342900" indent="-342900" algn="just">
              <a:buSzPts val="1600"/>
              <a:buFont typeface="Times New Roman"/>
              <a:buAutoNum type="alphaLcPeriod"/>
            </a:pP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Selera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konsumen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/taste  ( T )</a:t>
            </a:r>
            <a:endParaRPr lang="id-ID" sz="26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342900" indent="-342900" algn="just">
              <a:buSzPts val="1600"/>
              <a:buFont typeface="Times New Roman"/>
              <a:buAutoNum type="alphaLcPeriod"/>
            </a:pP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Ekspektasi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/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perkiraan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Calibri"/>
                <a:ea typeface="Times New Roman"/>
              </a:rPr>
              <a:t>konsumen</a:t>
            </a:r>
            <a:r>
              <a:rPr lang="en-US" sz="2600" dirty="0">
                <a:solidFill>
                  <a:prstClr val="black"/>
                </a:solidFill>
                <a:latin typeface="Calibri"/>
                <a:ea typeface="Times New Roman"/>
              </a:rPr>
              <a:t> (E)</a:t>
            </a:r>
            <a:endParaRPr lang="id-ID" sz="2600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342900" indent="-342900" algn="just">
              <a:buSzPts val="1600"/>
              <a:buFont typeface="Times New Roman"/>
              <a:buAutoNum type="alphaLcPeriod"/>
            </a:pPr>
            <a:r>
              <a:rPr lang="id-ID" sz="2600" dirty="0">
                <a:solidFill>
                  <a:prstClr val="black"/>
                </a:solidFill>
                <a:latin typeface="Calibri"/>
                <a:ea typeface="Times New Roman"/>
              </a:rPr>
              <a:t>Iklim, geografi, sosial budaya dll.</a:t>
            </a:r>
          </a:p>
          <a:p>
            <a:pPr algn="just">
              <a:lnSpc>
                <a:spcPct val="150000"/>
              </a:lnSpc>
            </a:pPr>
            <a:r>
              <a:rPr lang="es-ES" sz="2800" dirty="0" err="1">
                <a:solidFill>
                  <a:prstClr val="black"/>
                </a:solidFill>
                <a:latin typeface="Calibri"/>
                <a:ea typeface="Times New Roman"/>
              </a:rPr>
              <a:t>Maka</a:t>
            </a:r>
            <a:r>
              <a:rPr lang="id-ID" sz="2800" dirty="0">
                <a:solidFill>
                  <a:prstClr val="black"/>
                </a:solidFill>
                <a:latin typeface="Calibri"/>
                <a:ea typeface="Times New Roman"/>
              </a:rPr>
              <a:t> </a:t>
            </a:r>
            <a:r>
              <a:rPr lang="id-ID" sz="2800" dirty="0" smtClean="0">
                <a:solidFill>
                  <a:prstClr val="black"/>
                </a:solidFill>
                <a:latin typeface="Calibri"/>
                <a:ea typeface="Times New Roman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id-ID" sz="2800" dirty="0" smtClean="0">
                <a:solidFill>
                  <a:prstClr val="black"/>
                </a:solidFill>
                <a:latin typeface="Calibri"/>
              </a:rPr>
              <a:t>Jika </a:t>
            </a:r>
            <a:endParaRPr lang="id-ID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7"/>
          <p:cNvSpPr txBox="1"/>
          <p:nvPr/>
        </p:nvSpPr>
        <p:spPr>
          <a:xfrm>
            <a:off x="206504" y="548680"/>
            <a:ext cx="8757984" cy="622606"/>
          </a:xfrm>
          <a:prstGeom prst="rect">
            <a:avLst/>
          </a:prstGeom>
          <a:solidFill>
            <a:srgbClr val="45C1A3"/>
          </a:solidFill>
        </p:spPr>
        <p:txBody>
          <a:bodyPr vert="horz" wrap="square" lIns="0" tIns="22225" rIns="0" bIns="0" rtlCol="0">
            <a:spAutoFit/>
          </a:bodyPr>
          <a:lstStyle/>
          <a:p>
            <a:pPr marL="107314" algn="ctr">
              <a:lnSpc>
                <a:spcPct val="150000"/>
              </a:lnSpc>
              <a:spcBef>
                <a:spcPts val="175"/>
              </a:spcBef>
              <a:spcAft>
                <a:spcPts val="600"/>
              </a:spcAft>
            </a:pPr>
            <a:r>
              <a:rPr sz="2600" b="1" spc="-10" dirty="0" err="1">
                <a:solidFill>
                  <a:srgbClr val="FFFFFF"/>
                </a:solidFill>
                <a:latin typeface="Arial"/>
                <a:cs typeface="Arial"/>
              </a:rPr>
              <a:t>Apa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5" dirty="0" smtClean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2600" b="1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Menentukan</a:t>
            </a:r>
            <a:r>
              <a:rPr sz="2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Jumlah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Diminta?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Rectangle 8" descr="Papyrus"/>
          <p:cNvSpPr>
            <a:spLocks noChangeArrowheads="1"/>
          </p:cNvSpPr>
          <p:nvPr/>
        </p:nvSpPr>
        <p:spPr bwMode="auto">
          <a:xfrm>
            <a:off x="1691680" y="4653136"/>
            <a:ext cx="5904656" cy="432048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2400" b="1" dirty="0" err="1">
                <a:solidFill>
                  <a:prstClr val="black"/>
                </a:solidFill>
                <a:ea typeface="Times New Roman"/>
              </a:rPr>
              <a:t>Qd</a:t>
            </a:r>
            <a:r>
              <a:rPr lang="es-ES" sz="2400" b="1" dirty="0">
                <a:solidFill>
                  <a:prstClr val="black"/>
                </a:solidFill>
                <a:ea typeface="Times New Roman"/>
              </a:rPr>
              <a:t> = </a:t>
            </a:r>
            <a:r>
              <a:rPr lang="en-US" sz="2400" b="1" dirty="0">
                <a:solidFill>
                  <a:prstClr val="black"/>
                </a:solidFill>
                <a:ea typeface="Times New Roman"/>
                <a:sym typeface="Symbol"/>
              </a:rPr>
              <a:t></a:t>
            </a:r>
            <a:r>
              <a:rPr lang="es-ES" sz="2400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s-ES" sz="2400" b="1" dirty="0" smtClean="0">
                <a:solidFill>
                  <a:prstClr val="black"/>
                </a:solidFill>
                <a:ea typeface="Times New Roman"/>
              </a:rPr>
              <a:t>(</a:t>
            </a:r>
            <a:r>
              <a:rPr lang="id-ID" sz="2400" b="1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s-ES" sz="2400" b="1" dirty="0" err="1" smtClean="0">
                <a:solidFill>
                  <a:prstClr val="black"/>
                </a:solidFill>
                <a:ea typeface="Times New Roman"/>
              </a:rPr>
              <a:t>Px</a:t>
            </a:r>
            <a:r>
              <a:rPr lang="es-ES" sz="2400" b="1" dirty="0">
                <a:solidFill>
                  <a:prstClr val="black"/>
                </a:solidFill>
                <a:ea typeface="Times New Roman"/>
              </a:rPr>
              <a:t>,</a:t>
            </a:r>
            <a:r>
              <a:rPr lang="id-ID" sz="2400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ea typeface="Times New Roman"/>
              </a:rPr>
              <a:t>Ps</a:t>
            </a:r>
            <a:r>
              <a:rPr lang="es-ES" sz="2400" b="1" dirty="0">
                <a:solidFill>
                  <a:prstClr val="black"/>
                </a:solidFill>
                <a:ea typeface="Times New Roman"/>
              </a:rPr>
              <a:t>,</a:t>
            </a:r>
            <a:r>
              <a:rPr lang="id-ID" sz="2400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s-ES" sz="2400" b="1" dirty="0">
                <a:solidFill>
                  <a:prstClr val="black"/>
                </a:solidFill>
                <a:ea typeface="Times New Roman"/>
              </a:rPr>
              <a:t>Pc,</a:t>
            </a:r>
            <a:r>
              <a:rPr lang="id-ID" sz="2400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s-ES" sz="2400" b="1" dirty="0">
                <a:solidFill>
                  <a:prstClr val="black"/>
                </a:solidFill>
                <a:ea typeface="Times New Roman"/>
              </a:rPr>
              <a:t>Y,</a:t>
            </a:r>
            <a:r>
              <a:rPr lang="id-ID" sz="2400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s-ES" sz="2400" b="1" dirty="0">
                <a:solidFill>
                  <a:prstClr val="black"/>
                </a:solidFill>
                <a:ea typeface="Times New Roman"/>
              </a:rPr>
              <a:t>N,</a:t>
            </a:r>
            <a:r>
              <a:rPr lang="id-ID" sz="2400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s-ES" sz="2400" b="1" dirty="0">
                <a:solidFill>
                  <a:prstClr val="black"/>
                </a:solidFill>
                <a:ea typeface="Times New Roman"/>
              </a:rPr>
              <a:t>T,</a:t>
            </a:r>
            <a:r>
              <a:rPr lang="id-ID" sz="2400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s-ES" sz="2400" b="1" dirty="0">
                <a:solidFill>
                  <a:prstClr val="black"/>
                </a:solidFill>
                <a:ea typeface="Times New Roman"/>
              </a:rPr>
              <a:t>E,</a:t>
            </a:r>
            <a:r>
              <a:rPr lang="id-ID" sz="2400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s-ES" sz="2400" b="1" dirty="0" err="1" smtClean="0">
                <a:solidFill>
                  <a:prstClr val="black"/>
                </a:solidFill>
                <a:ea typeface="Times New Roman"/>
              </a:rPr>
              <a:t>Ik</a:t>
            </a:r>
            <a:r>
              <a:rPr lang="id-ID" sz="2400" b="1" dirty="0" smtClean="0">
                <a:solidFill>
                  <a:prstClr val="black"/>
                </a:solidFill>
                <a:ea typeface="Times New Roman"/>
              </a:rPr>
              <a:t> )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5736" y="5373216"/>
            <a:ext cx="402514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d-ID" sz="2400" b="1" dirty="0" smtClean="0"/>
              <a:t> Qd= </a:t>
            </a:r>
            <a:r>
              <a:rPr lang="id-ID" sz="2400" b="1" i="1" dirty="0" smtClean="0"/>
              <a:t>f</a:t>
            </a:r>
            <a:r>
              <a:rPr lang="id-ID" sz="2400" b="1" dirty="0" smtClean="0"/>
              <a:t> {Px,CiterisParibus} </a:t>
            </a:r>
            <a:endParaRPr lang="id-ID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491168" y="5991671"/>
            <a:ext cx="5881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/>
              <a:t>Maka persamaan </a:t>
            </a:r>
            <a:r>
              <a:rPr lang="id-ID" sz="2400" dirty="0"/>
              <a:t>permintaan pasar adalah </a:t>
            </a:r>
            <a:r>
              <a:rPr lang="id-ID" sz="2400" dirty="0" smtClean="0"/>
              <a:t>:</a:t>
            </a:r>
            <a:endParaRPr lang="id-ID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395824" y="5949280"/>
            <a:ext cx="2208624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id-ID" sz="2400" b="1" dirty="0"/>
              <a:t>Qd =  </a:t>
            </a:r>
            <a:r>
              <a:rPr lang="id-ID" sz="2400" b="1" dirty="0" smtClean="0"/>
              <a:t>a - </a:t>
            </a:r>
            <a:r>
              <a:rPr lang="id-ID" sz="2400" b="1" dirty="0"/>
              <a:t>b.Px 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31970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5"/>
          <p:cNvSpPr txBox="1"/>
          <p:nvPr/>
        </p:nvSpPr>
        <p:spPr>
          <a:xfrm>
            <a:off x="323528" y="620688"/>
            <a:ext cx="8424935" cy="403316"/>
          </a:xfrm>
          <a:prstGeom prst="rect">
            <a:avLst/>
          </a:prstGeom>
          <a:solidFill>
            <a:srgbClr val="0D7EB7"/>
          </a:solidFill>
        </p:spPr>
        <p:txBody>
          <a:bodyPr vert="horz" wrap="square" lIns="0" tIns="33655" rIns="0" bIns="0" rtlCol="0">
            <a:spAutoFit/>
          </a:bodyPr>
          <a:lstStyle/>
          <a:p>
            <a:pPr marL="107314" algn="ctr">
              <a:spcBef>
                <a:spcPts val="26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Hakekat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Jumlah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Diminta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8"/>
          <p:cNvSpPr txBox="1"/>
          <p:nvPr/>
        </p:nvSpPr>
        <p:spPr>
          <a:xfrm>
            <a:off x="323528" y="1196702"/>
            <a:ext cx="8424935" cy="157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marR="5080" indent="-285750" algn="just">
              <a:spcBef>
                <a:spcPts val="100"/>
              </a:spcBef>
              <a:buFont typeface="Wingdings" pitchFamily="2" charset="2"/>
              <a:buChar char="§"/>
            </a:pPr>
            <a:r>
              <a:rPr lang="id-ID" sz="2000" b="1" spc="-5" dirty="0">
                <a:solidFill>
                  <a:prstClr val="black"/>
                </a:solidFill>
                <a:latin typeface="Arial MT"/>
                <a:cs typeface="Arial MT"/>
              </a:rPr>
              <a:t>Jumlah yang diminta </a:t>
            </a:r>
            <a:r>
              <a:rPr lang="id-ID" sz="2000" spc="-5" dirty="0">
                <a:solidFill>
                  <a:prstClr val="black"/>
                </a:solidFill>
                <a:latin typeface="Arial MT"/>
                <a:cs typeface="Arial MT"/>
              </a:rPr>
              <a:t>adalah jumlah </a:t>
            </a:r>
            <a:r>
              <a:rPr lang="id-ID" sz="2000" spc="-5" dirty="0" smtClean="0">
                <a:solidFill>
                  <a:prstClr val="black"/>
                </a:solidFill>
                <a:latin typeface="Arial MT"/>
                <a:cs typeface="Arial MT"/>
              </a:rPr>
              <a:t>yang </a:t>
            </a:r>
            <a:r>
              <a:rPr lang="id-ID" sz="2000" b="1" spc="-5" dirty="0" smtClean="0">
                <a:solidFill>
                  <a:prstClr val="black"/>
                </a:solidFill>
                <a:latin typeface="Arial MT"/>
                <a:cs typeface="Arial MT"/>
              </a:rPr>
              <a:t>diinginkan</a:t>
            </a:r>
            <a:r>
              <a:rPr lang="id-ID" sz="2000" spc="-5" dirty="0" smtClean="0">
                <a:solidFill>
                  <a:prstClr val="black"/>
                </a:solidFill>
                <a:latin typeface="Arial MT"/>
                <a:cs typeface="Arial MT"/>
              </a:rPr>
              <a:t> (Q) </a:t>
            </a:r>
            <a:r>
              <a:rPr lang="id-ID" sz="2000" spc="-5" dirty="0">
                <a:solidFill>
                  <a:prstClr val="black"/>
                </a:solidFill>
                <a:latin typeface="Arial MT"/>
                <a:cs typeface="Arial MT"/>
              </a:rPr>
              <a:t>pada tingkat harga </a:t>
            </a:r>
            <a:r>
              <a:rPr lang="id-ID" sz="2000" spc="-5" dirty="0" smtClean="0">
                <a:solidFill>
                  <a:prstClr val="black"/>
                </a:solidFill>
                <a:latin typeface="Arial MT"/>
                <a:cs typeface="Arial MT"/>
              </a:rPr>
              <a:t>komoditi (P) dan </a:t>
            </a:r>
            <a:r>
              <a:rPr lang="id-ID" sz="2000" spc="-5" dirty="0">
                <a:solidFill>
                  <a:prstClr val="black"/>
                </a:solidFill>
                <a:latin typeface="Arial MT"/>
                <a:cs typeface="Arial MT"/>
              </a:rPr>
              <a:t>faktor lainnya (harga komoditi lain, pendapatan, dll) diasumsikan </a:t>
            </a:r>
            <a:r>
              <a:rPr lang="id-ID" sz="2000" i="1" spc="-5" dirty="0">
                <a:solidFill>
                  <a:prstClr val="black"/>
                </a:solidFill>
                <a:latin typeface="Arial MT"/>
                <a:cs typeface="Arial MT"/>
              </a:rPr>
              <a:t>ceteris </a:t>
            </a:r>
            <a:r>
              <a:rPr lang="id-ID" sz="2000" i="1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d-ID" sz="2000" i="1" spc="-5" dirty="0" smtClean="0">
                <a:solidFill>
                  <a:prstClr val="black"/>
                </a:solidFill>
                <a:latin typeface="Arial MT"/>
                <a:cs typeface="Arial MT"/>
              </a:rPr>
              <a:t>paribus.</a:t>
            </a:r>
          </a:p>
          <a:p>
            <a:pPr marL="310515" marR="5080" indent="-285750" algn="just">
              <a:spcBef>
                <a:spcPts val="100"/>
              </a:spcBef>
              <a:buFont typeface="Wingdings" pitchFamily="2" charset="2"/>
              <a:buChar char="§"/>
            </a:pPr>
            <a:endParaRPr lang="id-ID" sz="2000" i="1" spc="-5" dirty="0" smtClean="0">
              <a:solidFill>
                <a:prstClr val="black"/>
              </a:solidFill>
              <a:latin typeface="Arial MT"/>
              <a:cs typeface="Arial MT"/>
            </a:endParaRPr>
          </a:p>
          <a:p>
            <a:pPr marL="310515" marR="5080" indent="-285750" algn="just">
              <a:spcBef>
                <a:spcPts val="100"/>
              </a:spcBef>
              <a:buFont typeface="Wingdings" pitchFamily="2" charset="2"/>
              <a:buChar char="§"/>
            </a:pPr>
            <a:endParaRPr lang="id-ID" sz="2000" dirty="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24" name="object 6"/>
          <p:cNvSpPr txBox="1"/>
          <p:nvPr/>
        </p:nvSpPr>
        <p:spPr>
          <a:xfrm>
            <a:off x="323529" y="2881668"/>
            <a:ext cx="8424934" cy="403316"/>
          </a:xfrm>
          <a:prstGeom prst="rect">
            <a:avLst/>
          </a:prstGeom>
          <a:solidFill>
            <a:srgbClr val="4AACC5"/>
          </a:solidFill>
        </p:spPr>
        <p:txBody>
          <a:bodyPr vert="horz" wrap="square" lIns="0" tIns="33655" rIns="0" bIns="0" rtlCol="0">
            <a:spAutoFit/>
          </a:bodyPr>
          <a:lstStyle/>
          <a:p>
            <a:pPr marL="107314" algn="ctr">
              <a:spcBef>
                <a:spcPts val="265"/>
              </a:spcBef>
            </a:pPr>
            <a:r>
              <a:rPr sz="2400" b="1" dirty="0" err="1">
                <a:solidFill>
                  <a:srgbClr val="FFFFFF"/>
                </a:solidFill>
                <a:latin typeface="Arial"/>
                <a:cs typeface="Arial"/>
              </a:rPr>
              <a:t>Aspek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harus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diperhatikan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13"/>
          <p:cNvSpPr txBox="1"/>
          <p:nvPr/>
        </p:nvSpPr>
        <p:spPr>
          <a:xfrm>
            <a:off x="323529" y="3099345"/>
            <a:ext cx="8424934" cy="3642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000" marR="321310" indent="-701040" algn="just">
              <a:spcBef>
                <a:spcPts val="380"/>
              </a:spcBef>
            </a:pPr>
            <a:r>
              <a:rPr sz="2000" dirty="0">
                <a:solidFill>
                  <a:srgbClr val="006FC0"/>
                </a:solidFill>
                <a:latin typeface="Arial MT"/>
                <a:cs typeface="Arial MT"/>
              </a:rPr>
              <a:t>	</a:t>
            </a:r>
            <a:endParaRPr sz="1000" spc="-5" dirty="0">
              <a:solidFill>
                <a:srgbClr val="404040"/>
              </a:solidFill>
              <a:latin typeface="Arial MT"/>
              <a:cs typeface="Arial MT"/>
            </a:endParaRPr>
          </a:p>
          <a:p>
            <a:pPr marL="367665" marR="5080" indent="-342900" algn="just">
              <a:buFont typeface="Arial" pitchFamily="34" charset="0"/>
              <a:buChar char="•"/>
            </a:pPr>
            <a:r>
              <a:rPr lang="id-ID" sz="2000" dirty="0">
                <a:solidFill>
                  <a:srgbClr val="006FC0"/>
                </a:solidFill>
                <a:latin typeface="Arial MT"/>
                <a:cs typeface="Arial MT"/>
              </a:rPr>
              <a:t>Jumlah yang diminta</a:t>
            </a:r>
            <a:r>
              <a:rPr lang="id-ID" sz="2000" spc="-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lang="id-ID" sz="2000" dirty="0">
                <a:solidFill>
                  <a:srgbClr val="006FC0"/>
                </a:solidFill>
                <a:latin typeface="Arial MT"/>
                <a:cs typeface="Arial MT"/>
              </a:rPr>
              <a:t>tersebut</a:t>
            </a:r>
            <a:r>
              <a:rPr lang="id-ID" sz="2000" spc="-3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lang="id-ID" sz="2000" dirty="0">
                <a:solidFill>
                  <a:prstClr val="black"/>
                </a:solidFill>
                <a:latin typeface="Arial MT"/>
                <a:cs typeface="Arial MT"/>
              </a:rPr>
              <a:t>bisa</a:t>
            </a:r>
            <a:r>
              <a:rPr lang="id-ID" sz="2000"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d-ID" sz="2000" dirty="0">
                <a:solidFill>
                  <a:prstClr val="black"/>
                </a:solidFill>
                <a:latin typeface="Arial MT"/>
                <a:cs typeface="Arial MT"/>
              </a:rPr>
              <a:t>tidak</a:t>
            </a:r>
            <a:r>
              <a:rPr lang="id-ID" sz="2000" spc="-2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d-ID" sz="2000" spc="-5" dirty="0">
                <a:solidFill>
                  <a:prstClr val="black"/>
                </a:solidFill>
                <a:latin typeface="Arial MT"/>
                <a:cs typeface="Arial MT"/>
              </a:rPr>
              <a:t>sama</a:t>
            </a:r>
            <a:r>
              <a:rPr lang="id-ID" sz="2000" spc="18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lang="id-ID" sz="2000" spc="-5" dirty="0">
                <a:solidFill>
                  <a:srgbClr val="006FC0"/>
                </a:solidFill>
                <a:latin typeface="Arial MT"/>
                <a:cs typeface="Arial MT"/>
              </a:rPr>
              <a:t>dengan</a:t>
            </a:r>
            <a:r>
              <a:rPr lang="id-ID" sz="2000" spc="-3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lang="id-ID" sz="2000" dirty="0">
                <a:solidFill>
                  <a:srgbClr val="006FC0"/>
                </a:solidFill>
                <a:latin typeface="Arial MT"/>
                <a:cs typeface="Arial MT"/>
              </a:rPr>
              <a:t>jumlah</a:t>
            </a:r>
            <a:r>
              <a:rPr lang="id-ID" sz="2000" spc="-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lang="id-ID" sz="2000" spc="-5" dirty="0">
                <a:solidFill>
                  <a:srgbClr val="006FC0"/>
                </a:solidFill>
                <a:latin typeface="Arial MT"/>
                <a:cs typeface="Arial MT"/>
              </a:rPr>
              <a:t>yang benar-benar</a:t>
            </a:r>
            <a:r>
              <a:rPr lang="id-ID" sz="2000" spc="-3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lang="id-ID" sz="2000" spc="-5" dirty="0">
                <a:solidFill>
                  <a:srgbClr val="006FC0"/>
                </a:solidFill>
                <a:latin typeface="Arial MT"/>
                <a:cs typeface="Arial MT"/>
              </a:rPr>
              <a:t>dibeli</a:t>
            </a:r>
          </a:p>
          <a:p>
            <a:pPr marL="367665" marR="5080" indent="-342900" algn="just">
              <a:spcBef>
                <a:spcPts val="665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pc="-5" dirty="0">
                <a:solidFill>
                  <a:srgbClr val="404040"/>
                </a:solidFill>
                <a:latin typeface="Arial MT"/>
                <a:cs typeface="Arial MT"/>
              </a:rPr>
              <a:t>Kata</a:t>
            </a:r>
            <a:r>
              <a:rPr lang="id-ID" sz="2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spc="-5" dirty="0">
                <a:solidFill>
                  <a:srgbClr val="404040"/>
                </a:solidFill>
                <a:latin typeface="Arial MT"/>
                <a:cs typeface="Arial MT"/>
              </a:rPr>
              <a:t>“</a:t>
            </a:r>
            <a:r>
              <a:rPr lang="id-ID" sz="2000" b="1" spc="-5" dirty="0">
                <a:solidFill>
                  <a:srgbClr val="404040"/>
                </a:solidFill>
                <a:latin typeface="Arial MT"/>
                <a:cs typeface="Arial MT"/>
              </a:rPr>
              <a:t>diinginkan</a:t>
            </a:r>
            <a:r>
              <a:rPr lang="id-ID" sz="2000" spc="-5" dirty="0">
                <a:solidFill>
                  <a:srgbClr val="404040"/>
                </a:solidFill>
                <a:latin typeface="Arial MT"/>
                <a:cs typeface="Arial MT"/>
              </a:rPr>
              <a:t>”,</a:t>
            </a:r>
            <a:r>
              <a:rPr lang="id-ID" sz="2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spc="-5" dirty="0">
                <a:solidFill>
                  <a:srgbClr val="404040"/>
                </a:solidFill>
                <a:latin typeface="Arial MT"/>
                <a:cs typeface="Arial MT"/>
              </a:rPr>
              <a:t>artinya</a:t>
            </a:r>
            <a:r>
              <a:rPr lang="id-ID" sz="2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spc="-5" dirty="0">
                <a:solidFill>
                  <a:srgbClr val="404040"/>
                </a:solidFill>
                <a:latin typeface="Arial MT"/>
                <a:cs typeface="Arial MT"/>
              </a:rPr>
              <a:t>berada</a:t>
            </a:r>
            <a:r>
              <a:rPr lang="id-ID" sz="2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spc="-5" dirty="0">
                <a:solidFill>
                  <a:srgbClr val="404040"/>
                </a:solidFill>
                <a:latin typeface="Arial MT"/>
                <a:cs typeface="Arial MT"/>
              </a:rPr>
              <a:t>dalam</a:t>
            </a:r>
            <a:r>
              <a:rPr lang="id-ID" sz="2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spc="-5" dirty="0">
                <a:solidFill>
                  <a:srgbClr val="404040"/>
                </a:solidFill>
                <a:latin typeface="Arial MT"/>
                <a:cs typeface="Arial MT"/>
              </a:rPr>
              <a:t>batas</a:t>
            </a:r>
            <a:r>
              <a:rPr lang="id-ID" sz="2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spc="-5" dirty="0">
                <a:solidFill>
                  <a:srgbClr val="404040"/>
                </a:solidFill>
                <a:latin typeface="Arial MT"/>
                <a:cs typeface="Arial MT"/>
              </a:rPr>
              <a:t>kemampuan</a:t>
            </a:r>
            <a:r>
              <a:rPr lang="id-ID" sz="2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spc="-5" dirty="0">
                <a:solidFill>
                  <a:srgbClr val="404040"/>
                </a:solidFill>
                <a:latin typeface="Arial MT"/>
                <a:cs typeface="Arial MT"/>
              </a:rPr>
              <a:t>daya</a:t>
            </a:r>
            <a:r>
              <a:rPr lang="id-ID" sz="2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spc="-5" dirty="0">
                <a:solidFill>
                  <a:srgbClr val="404040"/>
                </a:solidFill>
                <a:latin typeface="Arial MT"/>
                <a:cs typeface="Arial MT"/>
              </a:rPr>
              <a:t>beli</a:t>
            </a:r>
            <a:r>
              <a:rPr lang="id-ID" sz="2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spc="-5" dirty="0">
                <a:solidFill>
                  <a:srgbClr val="404040"/>
                </a:solidFill>
                <a:latin typeface="Arial MT"/>
                <a:cs typeface="Arial MT"/>
              </a:rPr>
              <a:t>rumah </a:t>
            </a:r>
            <a:r>
              <a:rPr lang="id-ID" sz="20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spc="-5" dirty="0">
                <a:solidFill>
                  <a:srgbClr val="404040"/>
                </a:solidFill>
                <a:latin typeface="Arial MT"/>
                <a:cs typeface="Arial MT"/>
              </a:rPr>
              <a:t>tangga</a:t>
            </a:r>
          </a:p>
          <a:p>
            <a:pPr marL="355600" marR="17780" indent="-342900" algn="just">
              <a:spcBef>
                <a:spcPts val="5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sz="2000" spc="-5" dirty="0" err="1" smtClean="0">
                <a:solidFill>
                  <a:prstClr val="black"/>
                </a:solidFill>
                <a:latin typeface="Arial MT"/>
                <a:cs typeface="Arial MT"/>
              </a:rPr>
              <a:t>Jumlah</a:t>
            </a:r>
            <a:r>
              <a:rPr sz="2000" spc="-5" dirty="0" smtClean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yang diminta berhubungan dengan suatu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dimensi</a:t>
            </a:r>
            <a:r>
              <a:rPr sz="20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waktu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atau</a:t>
            </a:r>
            <a:r>
              <a:rPr sz="2000" spc="-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jangka</a:t>
            </a:r>
            <a:r>
              <a:rPr sz="2000" spc="-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 err="1">
                <a:solidFill>
                  <a:prstClr val="black"/>
                </a:solidFill>
                <a:latin typeface="Arial MT"/>
                <a:cs typeface="Arial MT"/>
              </a:rPr>
              <a:t>waktu</a:t>
            </a:r>
            <a:r>
              <a:rPr sz="2000"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 err="1" smtClean="0">
                <a:solidFill>
                  <a:prstClr val="black"/>
                </a:solidFill>
                <a:latin typeface="Arial MT"/>
                <a:cs typeface="Arial MT"/>
              </a:rPr>
              <a:t>tertentu</a:t>
            </a:r>
            <a:r>
              <a:rPr sz="2000" dirty="0" smtClean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id-ID" sz="2000" dirty="0" smtClean="0">
                <a:solidFill>
                  <a:prstClr val="black"/>
                </a:solidFill>
                <a:latin typeface="Arial Narrow"/>
                <a:cs typeface="Arial MT"/>
              </a:rPr>
              <a:t>→ </a:t>
            </a:r>
            <a:r>
              <a:rPr lang="id-ID" sz="2000" spc="-5" dirty="0" smtClean="0">
                <a:solidFill>
                  <a:prstClr val="black"/>
                </a:solidFill>
                <a:latin typeface="Arial MT"/>
                <a:cs typeface="Arial MT"/>
              </a:rPr>
              <a:t>merupakan </a:t>
            </a:r>
            <a:r>
              <a:rPr lang="id-ID" sz="2000" b="1" spc="-10" dirty="0">
                <a:solidFill>
                  <a:prstClr val="black"/>
                </a:solidFill>
                <a:latin typeface="Arial MT"/>
                <a:cs typeface="Arial MT"/>
              </a:rPr>
              <a:t>konsep flow</a:t>
            </a:r>
            <a:endParaRPr sz="200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355600" marR="17780" indent="-342900" algn="just">
              <a:spcBef>
                <a:spcPts val="5"/>
              </a:spcBef>
              <a:buFont typeface="Arial" pitchFamily="34" charset="0"/>
              <a:buChar char="•"/>
            </a:pPr>
            <a:r>
              <a:rPr lang="id-ID" sz="2000" b="1" i="1" dirty="0">
                <a:solidFill>
                  <a:prstClr val="black"/>
                </a:solidFill>
                <a:latin typeface="Arial MT"/>
                <a:cs typeface="Arial MT"/>
              </a:rPr>
              <a:t>Ceteris paribus </a:t>
            </a:r>
            <a:r>
              <a:rPr lang="id-ID" sz="2000" dirty="0">
                <a:solidFill>
                  <a:prstClr val="black"/>
                </a:solidFill>
                <a:latin typeface="Arial MT"/>
                <a:cs typeface="Arial MT"/>
              </a:rPr>
              <a:t>adalah asumsi yang menyatakan bahwa jumlah permintaan (demand) hanya dipengaruhi oleh harga barang itu sendiri, sementara faktor lainnya dianggap konstan / tidak berpengaruh</a:t>
            </a:r>
          </a:p>
          <a:p>
            <a:pPr marL="355600" marR="17780" indent="-342900" algn="just">
              <a:spcBef>
                <a:spcPts val="5"/>
              </a:spcBef>
              <a:buFont typeface="Arial" pitchFamily="34" charset="0"/>
              <a:buChar char="•"/>
            </a:pPr>
            <a:endParaRPr sz="2000" dirty="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123728" y="2204864"/>
            <a:ext cx="4968551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d-ID" sz="2400" dirty="0" smtClean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Qd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= f(P)</a:t>
            </a:r>
            <a:r>
              <a:rPr lang="id-ID" sz="2400" dirty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 = </a:t>
            </a:r>
            <a:r>
              <a:rPr lang="id-ID" sz="2400" dirty="0" smtClean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a - b.P </a:t>
            </a:r>
            <a:endParaRPr lang="en-GB" sz="2400" dirty="0">
              <a:ln>
                <a:solidFill>
                  <a:schemeClr val="tx1"/>
                </a:solidFill>
              </a:ln>
              <a:latin typeface="Arial Black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3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67544" y="3140968"/>
            <a:ext cx="5112568" cy="3477875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/>
              <a:t>Terdapat</a:t>
            </a:r>
            <a:r>
              <a:rPr lang="en-US" sz="2000" b="1" dirty="0"/>
              <a:t> </a:t>
            </a:r>
            <a:r>
              <a:rPr lang="en-US" sz="2000" b="1" dirty="0" err="1"/>
              <a:t>hubungan</a:t>
            </a:r>
            <a:r>
              <a:rPr lang="en-US" sz="2000" b="1" dirty="0"/>
              <a:t> </a:t>
            </a:r>
            <a:r>
              <a:rPr lang="en-US" sz="2000" b="1" dirty="0" err="1"/>
              <a:t>terbalik</a:t>
            </a:r>
            <a:r>
              <a:rPr lang="en-US" sz="2000" b="1" dirty="0"/>
              <a:t> (</a:t>
            </a:r>
            <a:r>
              <a:rPr lang="en-US" sz="2000" b="1" dirty="0" err="1"/>
              <a:t>berlawanan</a:t>
            </a:r>
            <a:r>
              <a:rPr lang="en-US" sz="2000" b="1" dirty="0"/>
              <a:t>) </a:t>
            </a:r>
            <a:r>
              <a:rPr lang="en-US" sz="2000" b="1" dirty="0" err="1"/>
              <a:t>antara</a:t>
            </a:r>
            <a:r>
              <a:rPr lang="en-US" sz="2000" b="1" dirty="0"/>
              <a:t> </a:t>
            </a:r>
            <a:r>
              <a:rPr lang="en-US" sz="2000" b="1" dirty="0" err="1"/>
              <a:t>tingkat</a:t>
            </a:r>
            <a:r>
              <a:rPr lang="en-US" sz="2000" b="1" dirty="0"/>
              <a:t> </a:t>
            </a:r>
            <a:r>
              <a:rPr lang="en-US" sz="2000" b="1" dirty="0" err="1"/>
              <a:t>harga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jumlah</a:t>
            </a:r>
            <a:r>
              <a:rPr lang="en-US" sz="2000" b="1" dirty="0"/>
              <a:t> </a:t>
            </a:r>
            <a:r>
              <a:rPr lang="en-US" sz="2000" b="1" dirty="0" err="1" smtClean="0"/>
              <a:t>permintaan</a:t>
            </a:r>
            <a:r>
              <a:rPr lang="id-ID" sz="2000" b="1" dirty="0" smtClean="0"/>
              <a:t> </a:t>
            </a:r>
            <a:r>
              <a:rPr lang="id-ID" sz="2000" b="1" dirty="0" smtClean="0">
                <a:latin typeface="Arial Narrow"/>
              </a:rPr>
              <a:t>→ P ↑ maka Q↓</a:t>
            </a:r>
            <a:endParaRPr lang="id-ID" sz="2000" b="1" dirty="0" smtClean="0"/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 err="1" smtClean="0"/>
              <a:t>Besar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kecilnya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jumlah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barang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diminta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permintaan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ditentukan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turunnya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tingkat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harga</a:t>
            </a:r>
            <a:endParaRPr lang="id-ID" sz="2000" b="1" spc="-5" dirty="0" smtClean="0">
              <a:solidFill>
                <a:srgbClr val="404040"/>
              </a:solidFill>
              <a:latin typeface="Arial Narrow"/>
              <a:cs typeface="Arial M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d-ID" sz="2000" b="1" spc="-5" dirty="0" smtClean="0">
                <a:solidFill>
                  <a:srgbClr val="404040"/>
                </a:solidFill>
                <a:latin typeface="Arial Narrow"/>
                <a:cs typeface="Arial MT"/>
              </a:rPr>
              <a:t>Hipotesis </a:t>
            </a:r>
            <a:r>
              <a:rPr lang="id-ID" sz="2000" b="1" spc="-5" dirty="0">
                <a:solidFill>
                  <a:srgbClr val="404040"/>
                </a:solidFill>
                <a:latin typeface="Arial Narrow"/>
                <a:cs typeface="Arial MT"/>
              </a:rPr>
              <a:t>dasar ekonomi </a:t>
            </a:r>
            <a:r>
              <a:rPr lang="id-ID" sz="2000" b="1" spc="-5" dirty="0" smtClean="0">
                <a:solidFill>
                  <a:srgbClr val="404040"/>
                </a:solidFill>
                <a:latin typeface="Arial Narrow"/>
                <a:cs typeface="Arial MT"/>
              </a:rPr>
              <a:t>: </a:t>
            </a:r>
            <a:r>
              <a:rPr lang="id-ID" sz="2000" b="1" spc="-5" dirty="0" smtClean="0">
                <a:solidFill>
                  <a:srgbClr val="404040"/>
                </a:solidFill>
                <a:latin typeface="Arial MT"/>
                <a:cs typeface="Arial MT"/>
              </a:rPr>
              <a:t>semakin</a:t>
            </a:r>
            <a:r>
              <a:rPr lang="id-ID" sz="2000" b="1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b="1" spc="-5" dirty="0">
                <a:solidFill>
                  <a:srgbClr val="404040"/>
                </a:solidFill>
                <a:latin typeface="Arial MT"/>
                <a:cs typeface="Arial MT"/>
              </a:rPr>
              <a:t>rendah</a:t>
            </a:r>
            <a:r>
              <a:rPr lang="id-ID" sz="2000" b="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b="1" spc="-5" dirty="0">
                <a:solidFill>
                  <a:srgbClr val="404040"/>
                </a:solidFill>
                <a:latin typeface="Arial MT"/>
                <a:cs typeface="Arial MT"/>
              </a:rPr>
              <a:t>harga</a:t>
            </a:r>
            <a:r>
              <a:rPr lang="id-ID" sz="2000" b="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b="1" spc="-5" dirty="0">
                <a:solidFill>
                  <a:srgbClr val="404040"/>
                </a:solidFill>
                <a:latin typeface="Arial MT"/>
                <a:cs typeface="Arial MT"/>
              </a:rPr>
              <a:t>suatu</a:t>
            </a:r>
            <a:r>
              <a:rPr lang="id-ID" sz="2000" b="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b="1" spc="-5" dirty="0">
                <a:solidFill>
                  <a:srgbClr val="404040"/>
                </a:solidFill>
                <a:latin typeface="Arial MT"/>
                <a:cs typeface="Arial MT"/>
              </a:rPr>
              <a:t>komoditi, </a:t>
            </a:r>
            <a:r>
              <a:rPr lang="id-ID" sz="2000" b="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b="1" spc="-5" dirty="0">
                <a:solidFill>
                  <a:srgbClr val="404040"/>
                </a:solidFill>
                <a:latin typeface="Arial MT"/>
                <a:cs typeface="Arial MT"/>
              </a:rPr>
              <a:t>semakin banyak jumlah komoditi tersebut diminta, </a:t>
            </a:r>
            <a:r>
              <a:rPr lang="id-ID" sz="2000" b="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b="1" spc="-5" dirty="0">
                <a:solidFill>
                  <a:srgbClr val="404040"/>
                </a:solidFill>
                <a:latin typeface="Arial MT"/>
                <a:cs typeface="Arial MT"/>
              </a:rPr>
              <a:t>apabila</a:t>
            </a:r>
            <a:r>
              <a:rPr lang="id-ID" sz="2000" b="1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b="1" spc="-5" dirty="0">
                <a:solidFill>
                  <a:srgbClr val="404040"/>
                </a:solidFill>
                <a:latin typeface="Arial MT"/>
                <a:cs typeface="Arial MT"/>
              </a:rPr>
              <a:t>variabel</a:t>
            </a:r>
            <a:r>
              <a:rPr lang="id-ID" sz="2000" b="1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b="1" spc="-5" dirty="0">
                <a:solidFill>
                  <a:srgbClr val="404040"/>
                </a:solidFill>
                <a:latin typeface="Arial MT"/>
                <a:cs typeface="Arial MT"/>
              </a:rPr>
              <a:t>lain</a:t>
            </a:r>
            <a:r>
              <a:rPr lang="id-ID" sz="2000" b="1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000" b="1" i="1" spc="-5" dirty="0">
                <a:solidFill>
                  <a:srgbClr val="404040"/>
                </a:solidFill>
                <a:latin typeface="Arial"/>
                <a:cs typeface="Arial"/>
              </a:rPr>
              <a:t>ceteris </a:t>
            </a:r>
            <a:r>
              <a:rPr lang="id-ID" sz="2000" b="1" i="1" spc="-5" dirty="0" smtClean="0">
                <a:solidFill>
                  <a:srgbClr val="404040"/>
                </a:solidFill>
                <a:latin typeface="Arial"/>
                <a:cs typeface="Arial"/>
              </a:rPr>
              <a:t>paribus</a:t>
            </a:r>
            <a:endParaRPr lang="en-GB" sz="2000" b="1" dirty="0"/>
          </a:p>
        </p:txBody>
      </p:sp>
      <p:sp>
        <p:nvSpPr>
          <p:cNvPr id="4" name="object 29"/>
          <p:cNvSpPr txBox="1"/>
          <p:nvPr/>
        </p:nvSpPr>
        <p:spPr>
          <a:xfrm>
            <a:off x="457200" y="1556792"/>
            <a:ext cx="82296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algn="just"/>
            <a:r>
              <a:rPr lang="id-ID" sz="2200" spc="-5" dirty="0" smtClean="0">
                <a:solidFill>
                  <a:srgbClr val="404040"/>
                </a:solidFill>
                <a:latin typeface="Arial MT"/>
                <a:cs typeface="Arial MT"/>
              </a:rPr>
              <a:t>“ Bila </a:t>
            </a:r>
            <a:r>
              <a:rPr lang="id-ID" sz="2200" spc="-5" dirty="0">
                <a:solidFill>
                  <a:srgbClr val="404040"/>
                </a:solidFill>
                <a:latin typeface="Arial MT"/>
                <a:cs typeface="Arial MT"/>
              </a:rPr>
              <a:t>harga (P) </a:t>
            </a:r>
            <a:r>
              <a:rPr lang="id-ID" sz="2200" spc="-5" dirty="0" smtClean="0">
                <a:solidFill>
                  <a:srgbClr val="404040"/>
                </a:solidFill>
                <a:latin typeface="Arial MT"/>
                <a:cs typeface="Arial MT"/>
              </a:rPr>
              <a:t>suatu </a:t>
            </a:r>
            <a:r>
              <a:rPr lang="id-ID" sz="2200" spc="-5" dirty="0">
                <a:solidFill>
                  <a:srgbClr val="404040"/>
                </a:solidFill>
                <a:latin typeface="Arial MT"/>
                <a:cs typeface="Arial MT"/>
              </a:rPr>
              <a:t>barang </a:t>
            </a:r>
            <a:r>
              <a:rPr lang="id-ID" sz="2200" spc="-5" dirty="0" smtClean="0">
                <a:solidFill>
                  <a:srgbClr val="404040"/>
                </a:solidFill>
                <a:latin typeface="Arial MT"/>
                <a:cs typeface="Arial MT"/>
              </a:rPr>
              <a:t>X naik, </a:t>
            </a:r>
            <a:r>
              <a:rPr lang="id-ID" sz="2200" spc="-5" dirty="0">
                <a:solidFill>
                  <a:srgbClr val="404040"/>
                </a:solidFill>
                <a:latin typeface="Arial MT"/>
                <a:cs typeface="Arial MT"/>
              </a:rPr>
              <a:t>maka jumlah barang </a:t>
            </a:r>
            <a:r>
              <a:rPr lang="id-ID" sz="2200" spc="-5" dirty="0" smtClean="0">
                <a:solidFill>
                  <a:srgbClr val="404040"/>
                </a:solidFill>
                <a:latin typeface="Arial MT"/>
                <a:cs typeface="Arial MT"/>
              </a:rPr>
              <a:t>X yang diminta </a:t>
            </a:r>
            <a:r>
              <a:rPr lang="id-ID" sz="2200" spc="-5" dirty="0">
                <a:solidFill>
                  <a:srgbClr val="404040"/>
                </a:solidFill>
                <a:latin typeface="Arial MT"/>
                <a:cs typeface="Arial MT"/>
              </a:rPr>
              <a:t>(Qd)</a:t>
            </a:r>
            <a:r>
              <a:rPr lang="id-ID" sz="2200" spc="-5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200" spc="-5" dirty="0">
                <a:solidFill>
                  <a:srgbClr val="404040"/>
                </a:solidFill>
                <a:latin typeface="Arial MT"/>
                <a:cs typeface="Arial MT"/>
              </a:rPr>
              <a:t>berkurang dan sebaliknya bila harga (P) barang X turun, maka jumlah barang X yang </a:t>
            </a:r>
            <a:r>
              <a:rPr lang="id-ID" sz="2200" spc="-5" dirty="0" smtClean="0">
                <a:solidFill>
                  <a:srgbClr val="404040"/>
                </a:solidFill>
                <a:latin typeface="Arial MT"/>
                <a:cs typeface="Arial MT"/>
              </a:rPr>
              <a:t>diminta </a:t>
            </a:r>
            <a:r>
              <a:rPr lang="id-ID" sz="2200" spc="-5" dirty="0">
                <a:solidFill>
                  <a:srgbClr val="404040"/>
                </a:solidFill>
                <a:latin typeface="Arial MT"/>
                <a:cs typeface="Arial MT"/>
              </a:rPr>
              <a:t>(Qd)</a:t>
            </a:r>
            <a:r>
              <a:rPr lang="id-ID" sz="2200" spc="-5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id-ID" sz="2200" spc="-5" dirty="0">
                <a:solidFill>
                  <a:srgbClr val="404040"/>
                </a:solidFill>
                <a:latin typeface="Arial MT"/>
                <a:cs typeface="Arial MT"/>
              </a:rPr>
              <a:t>bertambah </a:t>
            </a:r>
            <a:r>
              <a:rPr lang="id-ID" sz="2200" spc="-5" dirty="0" smtClean="0">
                <a:solidFill>
                  <a:srgbClr val="404040"/>
                </a:solidFill>
                <a:latin typeface="Arial MT"/>
                <a:cs typeface="Arial MT"/>
              </a:rPr>
              <a:t>(dengan </a:t>
            </a:r>
            <a:r>
              <a:rPr lang="id-ID" sz="2200" spc="-5" dirty="0">
                <a:solidFill>
                  <a:srgbClr val="404040"/>
                </a:solidFill>
                <a:latin typeface="Arial MT"/>
                <a:cs typeface="Arial MT"/>
              </a:rPr>
              <a:t>asumsi ceteris </a:t>
            </a:r>
            <a:r>
              <a:rPr lang="id-ID" sz="2200" spc="-5" dirty="0" smtClean="0">
                <a:solidFill>
                  <a:srgbClr val="404040"/>
                </a:solidFill>
                <a:latin typeface="Arial MT"/>
                <a:cs typeface="Arial MT"/>
              </a:rPr>
              <a:t>paribus)”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704088"/>
            <a:ext cx="8229600" cy="636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 err="1" smtClean="0"/>
              <a:t>Hukum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Permintaan</a:t>
            </a:r>
            <a:endParaRPr lang="en-US" altLang="en-US" b="1" dirty="0" smtClean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73" y="3717033"/>
            <a:ext cx="340206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46"/>
          <p:cNvSpPr txBox="1"/>
          <p:nvPr/>
        </p:nvSpPr>
        <p:spPr>
          <a:xfrm>
            <a:off x="6418150" y="3501008"/>
            <a:ext cx="197027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 MT"/>
                <a:cs typeface="Arial MT"/>
              </a:rPr>
              <a:t>Kurva</a:t>
            </a:r>
            <a:r>
              <a:rPr spc="-40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Permintaan</a:t>
            </a:r>
            <a:endParaRPr dirty="0">
              <a:latin typeface="Arial MT"/>
              <a:cs typeface="Arial M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712968" cy="4389120"/>
          </a:xfrm>
        </p:spPr>
        <p:txBody>
          <a:bodyPr>
            <a:normAutofit/>
          </a:bodyPr>
          <a:lstStyle/>
          <a:p>
            <a:r>
              <a:rPr lang="id-ID" sz="2500" dirty="0" smtClean="0"/>
              <a:t>Permintaan (demand) terhadap </a:t>
            </a:r>
            <a:r>
              <a:rPr lang="id-ID" sz="2500" dirty="0"/>
              <a:t>suatu barang tertentu </a:t>
            </a:r>
            <a:r>
              <a:rPr lang="id-ID" sz="2500" dirty="0" smtClean="0"/>
              <a:t>(barang </a:t>
            </a:r>
            <a:r>
              <a:rPr lang="id-ID" sz="2500" dirty="0"/>
              <a:t>X ) dapat dijelaskan melalui 3 cara </a:t>
            </a:r>
            <a:r>
              <a:rPr lang="id-ID" sz="2500" dirty="0" smtClean="0"/>
              <a:t>:</a:t>
            </a:r>
          </a:p>
          <a:p>
            <a:pPr marL="730350" indent="-514350">
              <a:buFont typeface="Wingdings 2"/>
              <a:buAutoNum type="alphaLcPeriod"/>
            </a:pPr>
            <a:r>
              <a:rPr lang="id-ID" sz="2500" dirty="0"/>
              <a:t>dengan persamaan </a:t>
            </a:r>
            <a:r>
              <a:rPr lang="id-ID" sz="2500" dirty="0" smtClean="0"/>
              <a:t>/ Fungsi matematis</a:t>
            </a:r>
            <a:endParaRPr lang="id-ID" sz="2500" dirty="0"/>
          </a:p>
          <a:p>
            <a:pPr marL="730350" indent="-514350">
              <a:buAutoNum type="alphaLcPeriod"/>
            </a:pPr>
            <a:r>
              <a:rPr lang="id-ID" sz="2500" dirty="0" smtClean="0"/>
              <a:t>dengan </a:t>
            </a:r>
            <a:r>
              <a:rPr lang="id-ID" sz="2500" dirty="0"/>
              <a:t>menggunakan tabel / Skedul</a:t>
            </a:r>
            <a:endParaRPr lang="id-ID" sz="2500" dirty="0" smtClean="0"/>
          </a:p>
          <a:p>
            <a:pPr marL="730350" indent="-514350">
              <a:buAutoNum type="alphaLcPeriod"/>
            </a:pPr>
            <a:r>
              <a:rPr lang="id-ID" sz="2500" dirty="0" smtClean="0"/>
              <a:t>dengan grafik/kurva</a:t>
            </a:r>
          </a:p>
          <a:p>
            <a:pPr marL="0" indent="0">
              <a:buNone/>
            </a:pPr>
            <a:r>
              <a:rPr lang="id-ID" sz="2500" dirty="0" smtClean="0"/>
              <a:t>	</a:t>
            </a:r>
            <a:r>
              <a:rPr lang="id-ID" sz="2500" b="1" dirty="0" smtClean="0"/>
              <a:t>Kurva </a:t>
            </a:r>
            <a:r>
              <a:rPr lang="id-ID" sz="2500" b="1" dirty="0"/>
              <a:t>permintaan </a:t>
            </a:r>
            <a:r>
              <a:rPr lang="id-ID" sz="2500" dirty="0"/>
              <a:t>adalah suatu garis/skala yang </a:t>
            </a:r>
            <a:r>
              <a:rPr lang="id-ID" sz="2500" dirty="0" smtClean="0"/>
              <a:t>	menghubungkan </a:t>
            </a:r>
            <a:r>
              <a:rPr lang="id-ID" sz="2500" dirty="0"/>
              <a:t>titik-titik kemungkinan tingkat </a:t>
            </a:r>
            <a:r>
              <a:rPr lang="id-ID" sz="2500" dirty="0" smtClean="0"/>
              <a:t>	harga </a:t>
            </a:r>
            <a:r>
              <a:rPr lang="id-ID" sz="2500" dirty="0"/>
              <a:t>dengan berbagai kemungkinan jumlah barang </a:t>
            </a:r>
            <a:r>
              <a:rPr lang="id-ID" sz="2500" dirty="0" smtClean="0"/>
              <a:t>	yang diminta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037139" y="6551613"/>
            <a:ext cx="1711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srgbClr val="000000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1947</Words>
  <Application>Microsoft Office PowerPoint</Application>
  <PresentationFormat>On-screen Show (4:3)</PresentationFormat>
  <Paragraphs>262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1_Flow</vt:lpstr>
      <vt:lpstr>2_Flow</vt:lpstr>
      <vt:lpstr>Section Break Slide Master</vt:lpstr>
      <vt:lpstr>Document</vt:lpstr>
      <vt:lpstr>TEORI PERMINTAAN, PENAWARAN DAN KESEIMBANGAN PASAR</vt:lpstr>
      <vt:lpstr>Teori Permintaan menjelaskan tentang sifat permintaan para pembeli terhadap suatu barang</vt:lpstr>
      <vt:lpstr>PowerPoint Presentation</vt:lpstr>
      <vt:lpstr>Pengertian Permintaan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Pengertian Penawaran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Keseimbangan Pasar </vt:lpstr>
      <vt:lpstr>Market Equilibrium (Keseimbangan Pasar)</vt:lpstr>
      <vt:lpstr>Perubahan Keseimbangan Pasar</vt:lpstr>
      <vt:lpstr>Contoh Soal 1:</vt:lpstr>
      <vt:lpstr>Latihan 1: Keseimbangan pasar</vt:lpstr>
      <vt:lpstr>Latihan 2</vt:lpstr>
      <vt:lpstr>Latihan 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Bida Sari</dc:creator>
  <cp:lastModifiedBy>USER</cp:lastModifiedBy>
  <cp:revision>102</cp:revision>
  <dcterms:created xsi:type="dcterms:W3CDTF">2022-09-21T17:30:07Z</dcterms:created>
  <dcterms:modified xsi:type="dcterms:W3CDTF">2025-09-30T23:58:18Z</dcterms:modified>
</cp:coreProperties>
</file>